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96"/>
  </p:notesMasterIdLst>
  <p:sldIdLst>
    <p:sldId id="257" r:id="rId2"/>
    <p:sldId id="258" r:id="rId3"/>
    <p:sldId id="259" r:id="rId4"/>
    <p:sldId id="261" r:id="rId5"/>
    <p:sldId id="262" r:id="rId6"/>
    <p:sldId id="266"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6" r:id="rId20"/>
    <p:sldId id="279" r:id="rId21"/>
    <p:sldId id="280" r:id="rId22"/>
    <p:sldId id="281" r:id="rId23"/>
    <p:sldId id="282" r:id="rId24"/>
    <p:sldId id="283" r:id="rId25"/>
    <p:sldId id="284" r:id="rId26"/>
    <p:sldId id="286" r:id="rId27"/>
    <p:sldId id="287" r:id="rId28"/>
    <p:sldId id="288" r:id="rId29"/>
    <p:sldId id="289" r:id="rId30"/>
    <p:sldId id="290" r:id="rId31"/>
    <p:sldId id="291" r:id="rId32"/>
    <p:sldId id="341" r:id="rId33"/>
    <p:sldId id="292" r:id="rId34"/>
    <p:sldId id="293" r:id="rId35"/>
    <p:sldId id="294" r:id="rId36"/>
    <p:sldId id="295" r:id="rId37"/>
    <p:sldId id="296" r:id="rId38"/>
    <p:sldId id="297" r:id="rId39"/>
    <p:sldId id="340" r:id="rId40"/>
    <p:sldId id="300" r:id="rId41"/>
    <p:sldId id="298" r:id="rId42"/>
    <p:sldId id="301" r:id="rId43"/>
    <p:sldId id="303" r:id="rId44"/>
    <p:sldId id="302" r:id="rId45"/>
    <p:sldId id="304" r:id="rId46"/>
    <p:sldId id="305" r:id="rId47"/>
    <p:sldId id="306" r:id="rId48"/>
    <p:sldId id="307" r:id="rId49"/>
    <p:sldId id="308" r:id="rId50"/>
    <p:sldId id="309" r:id="rId51"/>
    <p:sldId id="310" r:id="rId52"/>
    <p:sldId id="339" r:id="rId53"/>
    <p:sldId id="325" r:id="rId54"/>
    <p:sldId id="326" r:id="rId55"/>
    <p:sldId id="312" r:id="rId56"/>
    <p:sldId id="313" r:id="rId57"/>
    <p:sldId id="314" r:id="rId58"/>
    <p:sldId id="315" r:id="rId59"/>
    <p:sldId id="324" r:id="rId60"/>
    <p:sldId id="316" r:id="rId61"/>
    <p:sldId id="317" r:id="rId62"/>
    <p:sldId id="318" r:id="rId63"/>
    <p:sldId id="319" r:id="rId64"/>
    <p:sldId id="320" r:id="rId65"/>
    <p:sldId id="321" r:id="rId66"/>
    <p:sldId id="327" r:id="rId67"/>
    <p:sldId id="328" r:id="rId68"/>
    <p:sldId id="322" r:id="rId69"/>
    <p:sldId id="323" r:id="rId70"/>
    <p:sldId id="342" r:id="rId71"/>
    <p:sldId id="343" r:id="rId72"/>
    <p:sldId id="344" r:id="rId73"/>
    <p:sldId id="373" r:id="rId74"/>
    <p:sldId id="345" r:id="rId75"/>
    <p:sldId id="346" r:id="rId76"/>
    <p:sldId id="347" r:id="rId77"/>
    <p:sldId id="348" r:id="rId78"/>
    <p:sldId id="349" r:id="rId79"/>
    <p:sldId id="350" r:id="rId80"/>
    <p:sldId id="351" r:id="rId81"/>
    <p:sldId id="352" r:id="rId82"/>
    <p:sldId id="372" r:id="rId83"/>
    <p:sldId id="353" r:id="rId84"/>
    <p:sldId id="354" r:id="rId85"/>
    <p:sldId id="355" r:id="rId86"/>
    <p:sldId id="356" r:id="rId87"/>
    <p:sldId id="357" r:id="rId88"/>
    <p:sldId id="358" r:id="rId89"/>
    <p:sldId id="359" r:id="rId90"/>
    <p:sldId id="360" r:id="rId91"/>
    <p:sldId id="361" r:id="rId92"/>
    <p:sldId id="362" r:id="rId93"/>
    <p:sldId id="363" r:id="rId94"/>
    <p:sldId id="365"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7" d="100"/>
          <a:sy n="67" d="100"/>
        </p:scale>
        <p:origin x="-146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89A77F-783F-4261-99CA-7DAC856FC136}" type="datetimeFigureOut">
              <a:rPr lang="en-US" smtClean="0"/>
              <a:pPr/>
              <a:t>7/30/2019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C8108D-7C32-490F-A8B3-9EC50C071175}"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43C8108D-7C32-490F-A8B3-9EC50C071175}" type="slidenum">
              <a:rPr lang="en-IN" smtClean="0"/>
              <a:pPr/>
              <a:t>55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7/30/2019</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7/30/2019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7/30/2019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219200"/>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lipArt Placeholder 3"/>
          <p:cNvSpPr>
            <a:spLocks noGrp="1"/>
          </p:cNvSpPr>
          <p:nvPr>
            <p:ph type="clipArt" sz="half" idx="2"/>
          </p:nvPr>
        </p:nvSpPr>
        <p:spPr>
          <a:xfrm>
            <a:off x="4648200" y="1981200"/>
            <a:ext cx="3810000" cy="4114800"/>
          </a:xfrm>
        </p:spPr>
        <p:txBody>
          <a:bodyPr/>
          <a:lstStyle/>
          <a:p>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7/30/2019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7/30/2019</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7/30/2019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7/30/2019</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7/30/2019</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7/30/2019</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8BD707-D9CF-40AE-B4C6-C98DA3205C09}" type="datetimeFigureOut">
              <a:rPr lang="en-US" smtClean="0"/>
              <a:pPr/>
              <a:t>7/30/2019</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7/30/2019</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4">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7/30/2019</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2140" y="1674618"/>
            <a:ext cx="7922260" cy="4072269"/>
          </a:xfrm>
          <a:prstGeom prst="rect">
            <a:avLst/>
          </a:prstGeom>
        </p:spPr>
        <p:txBody>
          <a:bodyPr vert="horz" wrap="square" lIns="0" tIns="85725" rIns="0" bIns="0" rtlCol="0">
            <a:spAutoFit/>
          </a:bodyPr>
          <a:lstStyle/>
          <a:p>
            <a:pPr marL="287020" indent="-274320" algn="just">
              <a:lnSpc>
                <a:spcPct val="100000"/>
              </a:lnSpc>
              <a:spcBef>
                <a:spcPts val="675"/>
              </a:spcBef>
              <a:buClr>
                <a:srgbClr val="30B6FC"/>
              </a:buClr>
              <a:buChar char="•"/>
              <a:tabLst>
                <a:tab pos="286385" algn="l"/>
                <a:tab pos="287020" algn="l"/>
                <a:tab pos="1414145" algn="l"/>
                <a:tab pos="3526790" algn="l"/>
              </a:tabLst>
            </a:pPr>
            <a:r>
              <a:rPr sz="2800" spc="-120" smtClean="0">
                <a:latin typeface="Arial"/>
                <a:cs typeface="Arial"/>
              </a:rPr>
              <a:t>Process</a:t>
            </a:r>
            <a:r>
              <a:rPr lang="en-US" sz="2800" spc="-120" dirty="0" smtClean="0">
                <a:latin typeface="Arial"/>
                <a:cs typeface="Arial"/>
              </a:rPr>
              <a:t> </a:t>
            </a:r>
            <a:r>
              <a:rPr sz="2800" spc="-40" smtClean="0">
                <a:latin typeface="Arial"/>
                <a:cs typeface="Arial"/>
              </a:rPr>
              <a:t>data</a:t>
            </a:r>
            <a:r>
              <a:rPr sz="2800" spc="-145" smtClean="0">
                <a:latin typeface="Arial"/>
                <a:cs typeface="Arial"/>
              </a:rPr>
              <a:t> </a:t>
            </a:r>
            <a:r>
              <a:rPr sz="2800" spc="-35" smtClean="0">
                <a:latin typeface="Arial"/>
                <a:cs typeface="Arial"/>
              </a:rPr>
              <a:t>generated</a:t>
            </a:r>
            <a:r>
              <a:rPr lang="en-US" sz="2800" spc="-35" dirty="0" smtClean="0">
                <a:latin typeface="Arial"/>
                <a:cs typeface="Arial"/>
              </a:rPr>
              <a:t> </a:t>
            </a:r>
            <a:r>
              <a:rPr sz="2800" spc="-45" smtClean="0">
                <a:latin typeface="Arial"/>
                <a:cs typeface="Arial"/>
              </a:rPr>
              <a:t>by </a:t>
            </a:r>
            <a:r>
              <a:rPr sz="2800" spc="-70" dirty="0">
                <a:latin typeface="Arial"/>
                <a:cs typeface="Arial"/>
              </a:rPr>
              <a:t>and </a:t>
            </a:r>
            <a:r>
              <a:rPr sz="2800" spc="-5" dirty="0">
                <a:latin typeface="Arial"/>
                <a:cs typeface="Arial"/>
              </a:rPr>
              <a:t>about</a:t>
            </a:r>
            <a:r>
              <a:rPr sz="2800" spc="-365" dirty="0">
                <a:latin typeface="Arial"/>
                <a:cs typeface="Arial"/>
              </a:rPr>
              <a:t> </a:t>
            </a:r>
            <a:r>
              <a:rPr sz="2800" spc="-40" dirty="0">
                <a:latin typeface="Arial"/>
                <a:cs typeface="Arial"/>
              </a:rPr>
              <a:t>transactions</a:t>
            </a:r>
            <a:endParaRPr sz="2800">
              <a:latin typeface="Arial"/>
              <a:cs typeface="Arial"/>
            </a:endParaRPr>
          </a:p>
          <a:p>
            <a:pPr marL="287020" indent="-274320" algn="just">
              <a:lnSpc>
                <a:spcPct val="100000"/>
              </a:lnSpc>
              <a:spcBef>
                <a:spcPts val="580"/>
              </a:spcBef>
              <a:buClr>
                <a:srgbClr val="30B6FC"/>
              </a:buClr>
              <a:buChar char="•"/>
              <a:tabLst>
                <a:tab pos="286385" algn="l"/>
                <a:tab pos="287020" algn="l"/>
              </a:tabLst>
            </a:pPr>
            <a:r>
              <a:rPr sz="2800" spc="-20" dirty="0">
                <a:latin typeface="Arial"/>
                <a:cs typeface="Arial"/>
              </a:rPr>
              <a:t>Maintain</a:t>
            </a:r>
            <a:r>
              <a:rPr sz="2800" spc="-175" dirty="0">
                <a:latin typeface="Arial"/>
                <a:cs typeface="Arial"/>
              </a:rPr>
              <a:t> </a:t>
            </a:r>
            <a:r>
              <a:rPr sz="2800" spc="-160" dirty="0">
                <a:latin typeface="Arial"/>
                <a:cs typeface="Arial"/>
              </a:rPr>
              <a:t>a</a:t>
            </a:r>
            <a:r>
              <a:rPr sz="2800" spc="-145" dirty="0">
                <a:latin typeface="Arial"/>
                <a:cs typeface="Arial"/>
              </a:rPr>
              <a:t> </a:t>
            </a:r>
            <a:r>
              <a:rPr sz="2800" spc="-30" dirty="0">
                <a:latin typeface="Arial"/>
                <a:cs typeface="Arial"/>
              </a:rPr>
              <a:t>high</a:t>
            </a:r>
            <a:r>
              <a:rPr sz="2800" spc="-135" dirty="0">
                <a:latin typeface="Arial"/>
                <a:cs typeface="Arial"/>
              </a:rPr>
              <a:t> </a:t>
            </a:r>
            <a:r>
              <a:rPr sz="2800" spc="-55" dirty="0">
                <a:latin typeface="Arial"/>
                <a:cs typeface="Arial"/>
              </a:rPr>
              <a:t>degree</a:t>
            </a:r>
            <a:r>
              <a:rPr sz="2800" spc="-145" dirty="0">
                <a:latin typeface="Arial"/>
                <a:cs typeface="Arial"/>
              </a:rPr>
              <a:t> </a:t>
            </a:r>
            <a:r>
              <a:rPr sz="2800" spc="75" dirty="0">
                <a:latin typeface="Arial"/>
                <a:cs typeface="Arial"/>
              </a:rPr>
              <a:t>of</a:t>
            </a:r>
            <a:r>
              <a:rPr sz="2800" spc="-145" dirty="0">
                <a:latin typeface="Arial"/>
                <a:cs typeface="Arial"/>
              </a:rPr>
              <a:t> </a:t>
            </a:r>
            <a:r>
              <a:rPr sz="2800" spc="-100" dirty="0">
                <a:latin typeface="Arial"/>
                <a:cs typeface="Arial"/>
              </a:rPr>
              <a:t>accuracy</a:t>
            </a:r>
            <a:r>
              <a:rPr sz="2800" spc="-125" dirty="0">
                <a:latin typeface="Arial"/>
                <a:cs typeface="Arial"/>
              </a:rPr>
              <a:t> </a:t>
            </a:r>
            <a:r>
              <a:rPr sz="2800" spc="-75" dirty="0">
                <a:latin typeface="Arial"/>
                <a:cs typeface="Arial"/>
              </a:rPr>
              <a:t>and</a:t>
            </a:r>
            <a:r>
              <a:rPr sz="2800" spc="-150" dirty="0">
                <a:latin typeface="Arial"/>
                <a:cs typeface="Arial"/>
              </a:rPr>
              <a:t> </a:t>
            </a:r>
            <a:r>
              <a:rPr sz="2800" spc="15" dirty="0">
                <a:latin typeface="Arial"/>
                <a:cs typeface="Arial"/>
              </a:rPr>
              <a:t>integrity</a:t>
            </a:r>
            <a:endParaRPr sz="2800">
              <a:latin typeface="Arial"/>
              <a:cs typeface="Arial"/>
            </a:endParaRPr>
          </a:p>
          <a:p>
            <a:pPr marL="287020" indent="-274320" algn="just">
              <a:lnSpc>
                <a:spcPct val="100000"/>
              </a:lnSpc>
              <a:spcBef>
                <a:spcPts val="575"/>
              </a:spcBef>
              <a:buClr>
                <a:srgbClr val="30B6FC"/>
              </a:buClr>
              <a:buChar char="•"/>
              <a:tabLst>
                <a:tab pos="286385" algn="l"/>
                <a:tab pos="287020" algn="l"/>
              </a:tabLst>
            </a:pPr>
            <a:r>
              <a:rPr sz="2800" spc="-50" dirty="0">
                <a:latin typeface="Arial"/>
                <a:cs typeface="Arial"/>
              </a:rPr>
              <a:t>Avoid </a:t>
            </a:r>
            <a:r>
              <a:rPr sz="2800" spc="-65" dirty="0">
                <a:latin typeface="Arial"/>
                <a:cs typeface="Arial"/>
              </a:rPr>
              <a:t>processing </a:t>
            </a:r>
            <a:r>
              <a:rPr sz="2800" dirty="0">
                <a:latin typeface="Arial"/>
                <a:cs typeface="Arial"/>
              </a:rPr>
              <a:t>fraudulent</a:t>
            </a:r>
            <a:r>
              <a:rPr sz="2800" spc="-340" dirty="0">
                <a:latin typeface="Arial"/>
                <a:cs typeface="Arial"/>
              </a:rPr>
              <a:t> </a:t>
            </a:r>
            <a:r>
              <a:rPr sz="2800" spc="-40" dirty="0">
                <a:latin typeface="Arial"/>
                <a:cs typeface="Arial"/>
              </a:rPr>
              <a:t>transactions</a:t>
            </a:r>
            <a:endParaRPr sz="2800">
              <a:latin typeface="Arial"/>
              <a:cs typeface="Arial"/>
            </a:endParaRPr>
          </a:p>
          <a:p>
            <a:pPr marL="287020" indent="-274320" algn="just">
              <a:lnSpc>
                <a:spcPct val="100000"/>
              </a:lnSpc>
              <a:spcBef>
                <a:spcPts val="575"/>
              </a:spcBef>
              <a:buClr>
                <a:srgbClr val="30B6FC"/>
              </a:buClr>
              <a:buChar char="•"/>
              <a:tabLst>
                <a:tab pos="286385" algn="l"/>
                <a:tab pos="287020" algn="l"/>
              </a:tabLst>
            </a:pPr>
            <a:r>
              <a:rPr sz="2800" spc="-75" dirty="0">
                <a:latin typeface="Arial"/>
                <a:cs typeface="Arial"/>
              </a:rPr>
              <a:t>Produce </a:t>
            </a:r>
            <a:r>
              <a:rPr sz="2800" spc="-5" dirty="0">
                <a:latin typeface="Arial"/>
                <a:cs typeface="Arial"/>
              </a:rPr>
              <a:t>timely </a:t>
            </a:r>
            <a:r>
              <a:rPr sz="2800" spc="-75" dirty="0">
                <a:latin typeface="Arial"/>
                <a:cs typeface="Arial"/>
              </a:rPr>
              <a:t>user </a:t>
            </a:r>
            <a:r>
              <a:rPr sz="2800" spc="-90" dirty="0">
                <a:latin typeface="Arial"/>
                <a:cs typeface="Arial"/>
              </a:rPr>
              <a:t>responses </a:t>
            </a:r>
            <a:r>
              <a:rPr sz="2800" spc="-75" dirty="0">
                <a:latin typeface="Arial"/>
                <a:cs typeface="Arial"/>
              </a:rPr>
              <a:t>and</a:t>
            </a:r>
            <a:r>
              <a:rPr sz="2800" spc="-509" dirty="0">
                <a:latin typeface="Arial"/>
                <a:cs typeface="Arial"/>
              </a:rPr>
              <a:t> </a:t>
            </a:r>
            <a:r>
              <a:rPr sz="2800" dirty="0">
                <a:latin typeface="Arial"/>
                <a:cs typeface="Arial"/>
              </a:rPr>
              <a:t>reports</a:t>
            </a:r>
            <a:endParaRPr sz="2800">
              <a:latin typeface="Arial"/>
              <a:cs typeface="Arial"/>
            </a:endParaRPr>
          </a:p>
          <a:p>
            <a:pPr marL="287020" indent="-274320" algn="just">
              <a:lnSpc>
                <a:spcPct val="100000"/>
              </a:lnSpc>
              <a:spcBef>
                <a:spcPts val="575"/>
              </a:spcBef>
              <a:buClr>
                <a:srgbClr val="30B6FC"/>
              </a:buClr>
              <a:buChar char="•"/>
              <a:tabLst>
                <a:tab pos="286385" algn="l"/>
                <a:tab pos="287020" algn="l"/>
              </a:tabLst>
            </a:pPr>
            <a:r>
              <a:rPr sz="2800" spc="-90" dirty="0">
                <a:latin typeface="Arial"/>
                <a:cs typeface="Arial"/>
              </a:rPr>
              <a:t>Increase </a:t>
            </a:r>
            <a:r>
              <a:rPr sz="2800" spc="-20" dirty="0">
                <a:latin typeface="Arial"/>
                <a:cs typeface="Arial"/>
              </a:rPr>
              <a:t>labor</a:t>
            </a:r>
            <a:r>
              <a:rPr sz="2800" spc="-195" dirty="0">
                <a:latin typeface="Arial"/>
                <a:cs typeface="Arial"/>
              </a:rPr>
              <a:t> </a:t>
            </a:r>
            <a:r>
              <a:rPr sz="2800" spc="-30" dirty="0">
                <a:latin typeface="Arial"/>
                <a:cs typeface="Arial"/>
              </a:rPr>
              <a:t>efficiency</a:t>
            </a:r>
            <a:endParaRPr sz="2800">
              <a:latin typeface="Arial"/>
              <a:cs typeface="Arial"/>
            </a:endParaRPr>
          </a:p>
          <a:p>
            <a:pPr marL="287020" indent="-274320" algn="just">
              <a:lnSpc>
                <a:spcPct val="100000"/>
              </a:lnSpc>
              <a:spcBef>
                <a:spcPts val="580"/>
              </a:spcBef>
              <a:buClr>
                <a:srgbClr val="30B6FC"/>
              </a:buClr>
              <a:buChar char="•"/>
              <a:tabLst>
                <a:tab pos="286385" algn="l"/>
                <a:tab pos="287020" algn="l"/>
              </a:tabLst>
            </a:pPr>
            <a:r>
              <a:rPr sz="2800" spc="-65" dirty="0">
                <a:latin typeface="Arial"/>
                <a:cs typeface="Arial"/>
              </a:rPr>
              <a:t>Help </a:t>
            </a:r>
            <a:r>
              <a:rPr sz="2800" spc="-20" dirty="0">
                <a:latin typeface="Arial"/>
                <a:cs typeface="Arial"/>
              </a:rPr>
              <a:t>improve </a:t>
            </a:r>
            <a:r>
              <a:rPr sz="2800" spc="-30" dirty="0">
                <a:latin typeface="Arial"/>
                <a:cs typeface="Arial"/>
              </a:rPr>
              <a:t>customer</a:t>
            </a:r>
            <a:r>
              <a:rPr sz="2800" spc="-365" dirty="0">
                <a:latin typeface="Arial"/>
                <a:cs typeface="Arial"/>
              </a:rPr>
              <a:t> </a:t>
            </a:r>
            <a:r>
              <a:rPr sz="2800" spc="-75" dirty="0">
                <a:latin typeface="Arial"/>
                <a:cs typeface="Arial"/>
              </a:rPr>
              <a:t>service</a:t>
            </a:r>
            <a:endParaRPr sz="2800">
              <a:latin typeface="Arial"/>
              <a:cs typeface="Arial"/>
            </a:endParaRPr>
          </a:p>
          <a:p>
            <a:pPr marL="287020" indent="-274320" algn="just">
              <a:lnSpc>
                <a:spcPct val="100000"/>
              </a:lnSpc>
              <a:spcBef>
                <a:spcPts val="575"/>
              </a:spcBef>
              <a:buClr>
                <a:srgbClr val="30B6FC"/>
              </a:buClr>
              <a:buChar char="•"/>
              <a:tabLst>
                <a:tab pos="286385" algn="l"/>
                <a:tab pos="287020" algn="l"/>
              </a:tabLst>
            </a:pPr>
            <a:r>
              <a:rPr sz="2800" spc="-65" dirty="0">
                <a:latin typeface="Arial"/>
                <a:cs typeface="Arial"/>
              </a:rPr>
              <a:t>Help</a:t>
            </a:r>
            <a:r>
              <a:rPr sz="2800" spc="-155" dirty="0">
                <a:latin typeface="Arial"/>
                <a:cs typeface="Arial"/>
              </a:rPr>
              <a:t> </a:t>
            </a:r>
            <a:r>
              <a:rPr sz="2800" spc="-15" dirty="0">
                <a:latin typeface="Arial"/>
                <a:cs typeface="Arial"/>
              </a:rPr>
              <a:t>build</a:t>
            </a:r>
            <a:r>
              <a:rPr sz="2800" spc="-135" dirty="0">
                <a:latin typeface="Arial"/>
                <a:cs typeface="Arial"/>
              </a:rPr>
              <a:t> </a:t>
            </a:r>
            <a:r>
              <a:rPr sz="2800" spc="-75" dirty="0">
                <a:latin typeface="Arial"/>
                <a:cs typeface="Arial"/>
              </a:rPr>
              <a:t>and</a:t>
            </a:r>
            <a:r>
              <a:rPr sz="2800" spc="-145" dirty="0">
                <a:latin typeface="Arial"/>
                <a:cs typeface="Arial"/>
              </a:rPr>
              <a:t> </a:t>
            </a:r>
            <a:r>
              <a:rPr sz="2800" spc="-35" dirty="0">
                <a:latin typeface="Arial"/>
                <a:cs typeface="Arial"/>
              </a:rPr>
              <a:t>maintain</a:t>
            </a:r>
            <a:r>
              <a:rPr sz="2800" spc="-150" dirty="0">
                <a:latin typeface="Arial"/>
                <a:cs typeface="Arial"/>
              </a:rPr>
              <a:t> </a:t>
            </a:r>
            <a:r>
              <a:rPr sz="2800" spc="-35" dirty="0">
                <a:latin typeface="Arial"/>
                <a:cs typeface="Arial"/>
              </a:rPr>
              <a:t>customer</a:t>
            </a:r>
            <a:r>
              <a:rPr sz="2800" spc="-150" dirty="0">
                <a:latin typeface="Arial"/>
                <a:cs typeface="Arial"/>
              </a:rPr>
              <a:t> </a:t>
            </a:r>
            <a:r>
              <a:rPr sz="2800" spc="-15" dirty="0">
                <a:latin typeface="Arial"/>
                <a:cs typeface="Arial"/>
              </a:rPr>
              <a:t>loyalty</a:t>
            </a:r>
            <a:endParaRPr sz="2800">
              <a:latin typeface="Arial"/>
              <a:cs typeface="Arial"/>
            </a:endParaRPr>
          </a:p>
          <a:p>
            <a:pPr marL="287020" indent="-274320" algn="just">
              <a:lnSpc>
                <a:spcPct val="100000"/>
              </a:lnSpc>
              <a:spcBef>
                <a:spcPts val="575"/>
              </a:spcBef>
              <a:buClr>
                <a:srgbClr val="30B6FC"/>
              </a:buClr>
              <a:buChar char="•"/>
              <a:tabLst>
                <a:tab pos="286385" algn="l"/>
                <a:tab pos="287020" algn="l"/>
              </a:tabLst>
            </a:pPr>
            <a:r>
              <a:rPr sz="2800" spc="-85" dirty="0">
                <a:latin typeface="Arial"/>
                <a:cs typeface="Arial"/>
              </a:rPr>
              <a:t>Achieve </a:t>
            </a:r>
            <a:r>
              <a:rPr sz="2800" spc="-5" dirty="0">
                <a:latin typeface="Arial"/>
                <a:cs typeface="Arial"/>
              </a:rPr>
              <a:t>competitive</a:t>
            </a:r>
            <a:r>
              <a:rPr sz="2800" spc="-210" dirty="0">
                <a:latin typeface="Arial"/>
                <a:cs typeface="Arial"/>
              </a:rPr>
              <a:t> </a:t>
            </a:r>
            <a:r>
              <a:rPr sz="2800" spc="-60" dirty="0">
                <a:latin typeface="Arial"/>
                <a:cs typeface="Arial"/>
              </a:rPr>
              <a:t>advantage</a:t>
            </a:r>
            <a:endParaRPr sz="2800">
              <a:latin typeface="Arial"/>
              <a:cs typeface="Arial"/>
            </a:endParaRPr>
          </a:p>
        </p:txBody>
      </p:sp>
      <p:sp>
        <p:nvSpPr>
          <p:cNvPr id="3" name="object 3"/>
          <p:cNvSpPr txBox="1">
            <a:spLocks noGrp="1"/>
          </p:cNvSpPr>
          <p:nvPr>
            <p:ph type="title"/>
          </p:nvPr>
        </p:nvSpPr>
        <p:spPr>
          <a:xfrm>
            <a:off x="1752600" y="533400"/>
            <a:ext cx="4884292" cy="697230"/>
          </a:xfrm>
          <a:prstGeom prst="rect">
            <a:avLst/>
          </a:prstGeom>
        </p:spPr>
        <p:txBody>
          <a:bodyPr vert="horz" wrap="square" lIns="0" tIns="13335" rIns="0" bIns="0" rtlCol="0">
            <a:spAutoFit/>
          </a:bodyPr>
          <a:lstStyle/>
          <a:p>
            <a:pPr marL="12700">
              <a:lnSpc>
                <a:spcPct val="100000"/>
              </a:lnSpc>
              <a:spcBef>
                <a:spcPts val="105"/>
              </a:spcBef>
            </a:pPr>
            <a:r>
              <a:rPr sz="4400" spc="-110" dirty="0"/>
              <a:t>Objectives </a:t>
            </a:r>
            <a:r>
              <a:rPr sz="4400" spc="140" dirty="0"/>
              <a:t>of</a:t>
            </a:r>
            <a:r>
              <a:rPr sz="4400" spc="-490" dirty="0"/>
              <a:t> </a:t>
            </a:r>
            <a:r>
              <a:rPr sz="4400" spc="-550" dirty="0"/>
              <a:t>TPS</a:t>
            </a:r>
            <a:endParaRPr sz="4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4840" y="1682750"/>
            <a:ext cx="304800" cy="3733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840" y="2487802"/>
            <a:ext cx="304800" cy="3733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4840" y="3292475"/>
            <a:ext cx="304800" cy="37338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86460" y="1671573"/>
            <a:ext cx="7369809" cy="3422219"/>
          </a:xfrm>
          <a:prstGeom prst="rect">
            <a:avLst/>
          </a:prstGeom>
        </p:spPr>
        <p:txBody>
          <a:bodyPr vert="horz" wrap="square" lIns="0" tIns="12700" rIns="0" bIns="0" rtlCol="0">
            <a:spAutoFit/>
          </a:bodyPr>
          <a:lstStyle/>
          <a:p>
            <a:pPr marL="12700" marR="371475">
              <a:lnSpc>
                <a:spcPct val="150000"/>
              </a:lnSpc>
              <a:spcBef>
                <a:spcPts val="100"/>
              </a:spcBef>
              <a:tabLst>
                <a:tab pos="2813685" algn="l"/>
              </a:tabLst>
            </a:pPr>
            <a:r>
              <a:rPr sz="2400" spc="-85" dirty="0">
                <a:latin typeface="Arial"/>
                <a:cs typeface="Arial"/>
              </a:rPr>
              <a:t>Designates</a:t>
            </a:r>
            <a:r>
              <a:rPr sz="2400" spc="-165" dirty="0">
                <a:latin typeface="Arial"/>
                <a:cs typeface="Arial"/>
              </a:rPr>
              <a:t> </a:t>
            </a:r>
            <a:r>
              <a:rPr sz="2400" spc="-160" dirty="0">
                <a:latin typeface="Arial"/>
                <a:cs typeface="Arial"/>
              </a:rPr>
              <a:t>a</a:t>
            </a:r>
            <a:r>
              <a:rPr sz="2400" spc="-125" dirty="0">
                <a:latin typeface="Arial"/>
                <a:cs typeface="Arial"/>
              </a:rPr>
              <a:t> </a:t>
            </a:r>
            <a:r>
              <a:rPr sz="2400" spc="-55" dirty="0">
                <a:latin typeface="Arial"/>
                <a:cs typeface="Arial"/>
              </a:rPr>
              <a:t>specific	</a:t>
            </a:r>
            <a:r>
              <a:rPr sz="2400" spc="-35" dirty="0">
                <a:latin typeface="Arial"/>
                <a:cs typeface="Arial"/>
              </a:rPr>
              <a:t>category </a:t>
            </a:r>
            <a:r>
              <a:rPr sz="2400" spc="75" dirty="0">
                <a:latin typeface="Arial"/>
                <a:cs typeface="Arial"/>
              </a:rPr>
              <a:t>of</a:t>
            </a:r>
            <a:r>
              <a:rPr sz="2400" spc="-465" dirty="0">
                <a:latin typeface="Arial"/>
                <a:cs typeface="Arial"/>
              </a:rPr>
              <a:t> </a:t>
            </a:r>
            <a:r>
              <a:rPr sz="2400" spc="10" dirty="0">
                <a:latin typeface="Arial"/>
                <a:cs typeface="Arial"/>
              </a:rPr>
              <a:t>information </a:t>
            </a:r>
            <a:r>
              <a:rPr sz="2400" spc="-90" dirty="0">
                <a:latin typeface="Arial"/>
                <a:cs typeface="Arial"/>
              </a:rPr>
              <a:t>systems  </a:t>
            </a:r>
            <a:r>
              <a:rPr sz="2400" spc="-55" dirty="0">
                <a:latin typeface="Arial"/>
                <a:cs typeface="Arial"/>
              </a:rPr>
              <a:t>serving </a:t>
            </a:r>
            <a:r>
              <a:rPr sz="2400" spc="-30" dirty="0">
                <a:latin typeface="Arial"/>
                <a:cs typeface="Arial"/>
              </a:rPr>
              <a:t>middle</a:t>
            </a:r>
            <a:r>
              <a:rPr sz="2400" spc="-265" dirty="0">
                <a:latin typeface="Arial"/>
                <a:cs typeface="Arial"/>
              </a:rPr>
              <a:t> </a:t>
            </a:r>
            <a:r>
              <a:rPr sz="2400" spc="-55" dirty="0">
                <a:latin typeface="Arial"/>
                <a:cs typeface="Arial"/>
              </a:rPr>
              <a:t>management.</a:t>
            </a:r>
            <a:endParaRPr sz="2400">
              <a:latin typeface="Arial"/>
              <a:cs typeface="Arial"/>
            </a:endParaRPr>
          </a:p>
          <a:p>
            <a:pPr marL="12700" marR="5080">
              <a:lnSpc>
                <a:spcPct val="150000"/>
              </a:lnSpc>
              <a:spcBef>
                <a:spcPts val="580"/>
              </a:spcBef>
            </a:pPr>
            <a:r>
              <a:rPr sz="2400" spc="-75" dirty="0">
                <a:latin typeface="Arial"/>
                <a:cs typeface="Arial"/>
              </a:rPr>
              <a:t>Provides</a:t>
            </a:r>
            <a:r>
              <a:rPr sz="2400" spc="-175" dirty="0">
                <a:latin typeface="Arial"/>
                <a:cs typeface="Arial"/>
              </a:rPr>
              <a:t> </a:t>
            </a:r>
            <a:r>
              <a:rPr sz="2400" spc="-30" dirty="0">
                <a:latin typeface="Arial"/>
                <a:cs typeface="Arial"/>
              </a:rPr>
              <a:t>middle</a:t>
            </a:r>
            <a:r>
              <a:rPr sz="2400" spc="-140" dirty="0">
                <a:latin typeface="Arial"/>
                <a:cs typeface="Arial"/>
              </a:rPr>
              <a:t> </a:t>
            </a:r>
            <a:r>
              <a:rPr sz="2400" spc="-85" dirty="0">
                <a:latin typeface="Arial"/>
                <a:cs typeface="Arial"/>
              </a:rPr>
              <a:t>managers</a:t>
            </a:r>
            <a:r>
              <a:rPr sz="2400" spc="-140" dirty="0">
                <a:latin typeface="Arial"/>
                <a:cs typeface="Arial"/>
              </a:rPr>
              <a:t> </a:t>
            </a:r>
            <a:r>
              <a:rPr sz="2400" spc="55" dirty="0">
                <a:latin typeface="Arial"/>
                <a:cs typeface="Arial"/>
              </a:rPr>
              <a:t>with</a:t>
            </a:r>
            <a:r>
              <a:rPr sz="2400" spc="-150" dirty="0">
                <a:latin typeface="Arial"/>
                <a:cs typeface="Arial"/>
              </a:rPr>
              <a:t> </a:t>
            </a:r>
            <a:r>
              <a:rPr sz="2400" dirty="0">
                <a:latin typeface="Arial"/>
                <a:cs typeface="Arial"/>
              </a:rPr>
              <a:t>reports</a:t>
            </a:r>
            <a:r>
              <a:rPr sz="2400" spc="-155" dirty="0">
                <a:latin typeface="Arial"/>
                <a:cs typeface="Arial"/>
              </a:rPr>
              <a:t> </a:t>
            </a:r>
            <a:r>
              <a:rPr sz="2400" spc="-15" dirty="0">
                <a:latin typeface="Arial"/>
                <a:cs typeface="Arial"/>
              </a:rPr>
              <a:t>on</a:t>
            </a:r>
            <a:r>
              <a:rPr sz="2400" spc="-145" dirty="0">
                <a:latin typeface="Arial"/>
                <a:cs typeface="Arial"/>
              </a:rPr>
              <a:t> </a:t>
            </a:r>
            <a:r>
              <a:rPr sz="2400" spc="-35" dirty="0">
                <a:latin typeface="Arial"/>
                <a:cs typeface="Arial"/>
              </a:rPr>
              <a:t>organization’s  </a:t>
            </a:r>
            <a:r>
              <a:rPr sz="2400" spc="-5" dirty="0">
                <a:latin typeface="Arial"/>
                <a:cs typeface="Arial"/>
              </a:rPr>
              <a:t>current</a:t>
            </a:r>
            <a:r>
              <a:rPr sz="2400" spc="-145" dirty="0">
                <a:latin typeface="Arial"/>
                <a:cs typeface="Arial"/>
              </a:rPr>
              <a:t> </a:t>
            </a:r>
            <a:r>
              <a:rPr sz="2400" spc="-35" dirty="0">
                <a:latin typeface="Arial"/>
                <a:cs typeface="Arial"/>
              </a:rPr>
              <a:t>performance.</a:t>
            </a:r>
            <a:endParaRPr sz="2400">
              <a:latin typeface="Arial"/>
              <a:cs typeface="Arial"/>
            </a:endParaRPr>
          </a:p>
          <a:p>
            <a:pPr marL="12700" marR="19050">
              <a:lnSpc>
                <a:spcPct val="150000"/>
              </a:lnSpc>
              <a:spcBef>
                <a:spcPts val="575"/>
              </a:spcBef>
            </a:pPr>
            <a:r>
              <a:rPr sz="2400" spc="5" dirty="0">
                <a:latin typeface="Arial"/>
                <a:cs typeface="Arial"/>
              </a:rPr>
              <a:t>Information</a:t>
            </a:r>
            <a:r>
              <a:rPr sz="2400" spc="-185" dirty="0">
                <a:latin typeface="Arial"/>
                <a:cs typeface="Arial"/>
              </a:rPr>
              <a:t> </a:t>
            </a:r>
            <a:r>
              <a:rPr sz="2400" spc="-25" dirty="0">
                <a:latin typeface="Arial"/>
                <a:cs typeface="Arial"/>
              </a:rPr>
              <a:t>thus</a:t>
            </a:r>
            <a:r>
              <a:rPr sz="2400" spc="-150" dirty="0">
                <a:latin typeface="Arial"/>
                <a:cs typeface="Arial"/>
              </a:rPr>
              <a:t> </a:t>
            </a:r>
            <a:r>
              <a:rPr sz="2400" spc="-15" dirty="0">
                <a:latin typeface="Arial"/>
                <a:cs typeface="Arial"/>
              </a:rPr>
              <a:t>obtained</a:t>
            </a:r>
            <a:r>
              <a:rPr sz="2400" spc="-140" dirty="0">
                <a:latin typeface="Arial"/>
                <a:cs typeface="Arial"/>
              </a:rPr>
              <a:t> </a:t>
            </a:r>
            <a:r>
              <a:rPr sz="2400" spc="-105" dirty="0">
                <a:latin typeface="Arial"/>
                <a:cs typeface="Arial"/>
              </a:rPr>
              <a:t>is</a:t>
            </a:r>
            <a:r>
              <a:rPr sz="2400" spc="-150" dirty="0">
                <a:latin typeface="Arial"/>
                <a:cs typeface="Arial"/>
              </a:rPr>
              <a:t> </a:t>
            </a:r>
            <a:r>
              <a:rPr sz="2400" spc="-95" dirty="0">
                <a:latin typeface="Arial"/>
                <a:cs typeface="Arial"/>
              </a:rPr>
              <a:t>used</a:t>
            </a:r>
            <a:r>
              <a:rPr sz="2400" spc="-135" dirty="0">
                <a:latin typeface="Arial"/>
                <a:cs typeface="Arial"/>
              </a:rPr>
              <a:t> </a:t>
            </a:r>
            <a:r>
              <a:rPr sz="2400" spc="100" dirty="0">
                <a:latin typeface="Arial"/>
                <a:cs typeface="Arial"/>
              </a:rPr>
              <a:t>to</a:t>
            </a:r>
            <a:r>
              <a:rPr sz="2400" spc="-150" dirty="0">
                <a:latin typeface="Arial"/>
                <a:cs typeface="Arial"/>
              </a:rPr>
              <a:t> </a:t>
            </a:r>
            <a:r>
              <a:rPr sz="2400" spc="25" dirty="0">
                <a:latin typeface="Arial"/>
                <a:cs typeface="Arial"/>
              </a:rPr>
              <a:t>monitor</a:t>
            </a:r>
            <a:r>
              <a:rPr sz="2400" spc="-165" dirty="0">
                <a:latin typeface="Arial"/>
                <a:cs typeface="Arial"/>
              </a:rPr>
              <a:t> </a:t>
            </a:r>
            <a:r>
              <a:rPr sz="2400" spc="-75" dirty="0">
                <a:latin typeface="Arial"/>
                <a:cs typeface="Arial"/>
              </a:rPr>
              <a:t>and</a:t>
            </a:r>
            <a:r>
              <a:rPr sz="2400" spc="-145" dirty="0">
                <a:latin typeface="Arial"/>
                <a:cs typeface="Arial"/>
              </a:rPr>
              <a:t> </a:t>
            </a:r>
            <a:r>
              <a:rPr sz="2400" spc="15" dirty="0">
                <a:latin typeface="Arial"/>
                <a:cs typeface="Arial"/>
              </a:rPr>
              <a:t>control  </a:t>
            </a:r>
            <a:r>
              <a:rPr sz="2400" spc="-75" dirty="0">
                <a:latin typeface="Arial"/>
                <a:cs typeface="Arial"/>
              </a:rPr>
              <a:t>and </a:t>
            </a:r>
            <a:r>
              <a:rPr sz="2400" spc="-100" dirty="0">
                <a:latin typeface="Arial"/>
                <a:cs typeface="Arial"/>
              </a:rPr>
              <a:t>business </a:t>
            </a:r>
            <a:r>
              <a:rPr sz="2400" spc="-75" dirty="0">
                <a:latin typeface="Arial"/>
                <a:cs typeface="Arial"/>
              </a:rPr>
              <a:t>and </a:t>
            </a:r>
            <a:r>
              <a:rPr sz="2400" dirty="0">
                <a:latin typeface="Arial"/>
                <a:cs typeface="Arial"/>
              </a:rPr>
              <a:t>predict</a:t>
            </a:r>
            <a:r>
              <a:rPr sz="2400" spc="-330" dirty="0">
                <a:latin typeface="Arial"/>
                <a:cs typeface="Arial"/>
              </a:rPr>
              <a:t> </a:t>
            </a:r>
            <a:r>
              <a:rPr sz="2400" spc="30" dirty="0">
                <a:latin typeface="Arial"/>
                <a:cs typeface="Arial"/>
              </a:rPr>
              <a:t>future</a:t>
            </a:r>
            <a:endParaRPr sz="2400">
              <a:latin typeface="Arial"/>
              <a:cs typeface="Arial"/>
            </a:endParaRPr>
          </a:p>
        </p:txBody>
      </p:sp>
      <p:sp>
        <p:nvSpPr>
          <p:cNvPr id="6" name="object 6"/>
          <p:cNvSpPr txBox="1">
            <a:spLocks noGrp="1"/>
          </p:cNvSpPr>
          <p:nvPr>
            <p:ph type="title"/>
          </p:nvPr>
        </p:nvSpPr>
        <p:spPr>
          <a:xfrm>
            <a:off x="4100321" y="356057"/>
            <a:ext cx="944880" cy="697230"/>
          </a:xfrm>
          <a:prstGeom prst="rect">
            <a:avLst/>
          </a:prstGeom>
        </p:spPr>
        <p:txBody>
          <a:bodyPr vert="horz" wrap="square" lIns="0" tIns="13335" rIns="0" bIns="0" rtlCol="0">
            <a:spAutoFit/>
          </a:bodyPr>
          <a:lstStyle/>
          <a:p>
            <a:pPr marL="12700">
              <a:lnSpc>
                <a:spcPct val="100000"/>
              </a:lnSpc>
              <a:spcBef>
                <a:spcPts val="105"/>
              </a:spcBef>
            </a:pPr>
            <a:r>
              <a:rPr sz="4400" spc="-200" dirty="0"/>
              <a:t>MIS</a:t>
            </a:r>
            <a:endParaRPr sz="4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9740" y="1598418"/>
            <a:ext cx="7160260" cy="4426212"/>
          </a:xfrm>
          <a:prstGeom prst="rect">
            <a:avLst/>
          </a:prstGeom>
        </p:spPr>
        <p:txBody>
          <a:bodyPr vert="horz" wrap="square" lIns="0" tIns="85725" rIns="0" bIns="0" rtlCol="0">
            <a:spAutoFit/>
          </a:bodyPr>
          <a:lstStyle/>
          <a:p>
            <a:pPr marL="287020" indent="-274320">
              <a:lnSpc>
                <a:spcPct val="150000"/>
              </a:lnSpc>
              <a:spcBef>
                <a:spcPts val="675"/>
              </a:spcBef>
              <a:buClr>
                <a:srgbClr val="30B6FC"/>
              </a:buClr>
              <a:buChar char="•"/>
              <a:tabLst>
                <a:tab pos="286385" algn="l"/>
                <a:tab pos="287020" algn="l"/>
                <a:tab pos="3027045" algn="l"/>
              </a:tabLst>
            </a:pPr>
            <a:r>
              <a:rPr sz="2400" spc="-110" dirty="0">
                <a:latin typeface="Arial"/>
                <a:cs typeface="Arial"/>
              </a:rPr>
              <a:t>MIS </a:t>
            </a:r>
            <a:r>
              <a:rPr sz="2400" spc="-105" dirty="0">
                <a:latin typeface="Arial"/>
                <a:cs typeface="Arial"/>
              </a:rPr>
              <a:t>is</a:t>
            </a:r>
            <a:r>
              <a:rPr sz="2400" spc="-165" dirty="0">
                <a:latin typeface="Arial"/>
                <a:cs typeface="Arial"/>
              </a:rPr>
              <a:t> </a:t>
            </a:r>
            <a:r>
              <a:rPr sz="2400" spc="-105" dirty="0">
                <a:latin typeface="Arial"/>
                <a:cs typeface="Arial"/>
              </a:rPr>
              <a:t>an</a:t>
            </a:r>
            <a:r>
              <a:rPr sz="2400" spc="-135" dirty="0">
                <a:latin typeface="Arial"/>
                <a:cs typeface="Arial"/>
              </a:rPr>
              <a:t> </a:t>
            </a:r>
            <a:r>
              <a:rPr sz="2400" spc="-10" dirty="0">
                <a:latin typeface="Arial"/>
                <a:cs typeface="Arial"/>
              </a:rPr>
              <a:t>integrative	</a:t>
            </a:r>
            <a:r>
              <a:rPr sz="2400" spc="-75" dirty="0">
                <a:latin typeface="Arial"/>
                <a:cs typeface="Arial"/>
              </a:rPr>
              <a:t>system</a:t>
            </a:r>
            <a:endParaRPr sz="2400">
              <a:latin typeface="Arial"/>
              <a:cs typeface="Arial"/>
            </a:endParaRPr>
          </a:p>
          <a:p>
            <a:pPr marL="287020" indent="-274320">
              <a:lnSpc>
                <a:spcPct val="150000"/>
              </a:lnSpc>
              <a:spcBef>
                <a:spcPts val="580"/>
              </a:spcBef>
              <a:buClr>
                <a:srgbClr val="30B6FC"/>
              </a:buClr>
              <a:buChar char="•"/>
              <a:tabLst>
                <a:tab pos="286385" algn="l"/>
                <a:tab pos="287020" algn="l"/>
              </a:tabLst>
            </a:pPr>
            <a:r>
              <a:rPr sz="2400" spc="-110" dirty="0">
                <a:latin typeface="Arial"/>
                <a:cs typeface="Arial"/>
              </a:rPr>
              <a:t>MIS </a:t>
            </a:r>
            <a:r>
              <a:rPr sz="2400" spc="-105" dirty="0">
                <a:latin typeface="Arial"/>
                <a:cs typeface="Arial"/>
              </a:rPr>
              <a:t>is </a:t>
            </a:r>
            <a:r>
              <a:rPr sz="2400" spc="-145" dirty="0">
                <a:latin typeface="Arial"/>
                <a:cs typeface="Arial"/>
              </a:rPr>
              <a:t>Sub </a:t>
            </a:r>
            <a:r>
              <a:rPr sz="2400" spc="-105" dirty="0">
                <a:latin typeface="Arial"/>
                <a:cs typeface="Arial"/>
              </a:rPr>
              <a:t>System</a:t>
            </a:r>
            <a:r>
              <a:rPr sz="2400" spc="-254" dirty="0">
                <a:latin typeface="Arial"/>
                <a:cs typeface="Arial"/>
              </a:rPr>
              <a:t> </a:t>
            </a:r>
            <a:r>
              <a:rPr sz="2400" spc="-30" dirty="0">
                <a:latin typeface="Arial"/>
                <a:cs typeface="Arial"/>
              </a:rPr>
              <a:t>concept</a:t>
            </a:r>
            <a:endParaRPr sz="2400">
              <a:latin typeface="Arial"/>
              <a:cs typeface="Arial"/>
            </a:endParaRPr>
          </a:p>
          <a:p>
            <a:pPr marL="287020" indent="-274320">
              <a:lnSpc>
                <a:spcPct val="150000"/>
              </a:lnSpc>
              <a:spcBef>
                <a:spcPts val="575"/>
              </a:spcBef>
              <a:buClr>
                <a:srgbClr val="30B6FC"/>
              </a:buClr>
              <a:buChar char="•"/>
              <a:tabLst>
                <a:tab pos="286385" algn="l"/>
                <a:tab pos="287020" algn="l"/>
              </a:tabLst>
            </a:pPr>
            <a:r>
              <a:rPr sz="2400" spc="-75" dirty="0">
                <a:latin typeface="Arial"/>
                <a:cs typeface="Arial"/>
              </a:rPr>
              <a:t>Provides</a:t>
            </a:r>
            <a:r>
              <a:rPr sz="2400" spc="-185" dirty="0">
                <a:latin typeface="Arial"/>
                <a:cs typeface="Arial"/>
              </a:rPr>
              <a:t> </a:t>
            </a:r>
            <a:r>
              <a:rPr sz="2400" spc="-25" dirty="0">
                <a:latin typeface="Arial"/>
                <a:cs typeface="Arial"/>
              </a:rPr>
              <a:t>relevant</a:t>
            </a:r>
            <a:r>
              <a:rPr sz="2400" spc="-150" dirty="0">
                <a:latin typeface="Arial"/>
                <a:cs typeface="Arial"/>
              </a:rPr>
              <a:t> </a:t>
            </a:r>
            <a:r>
              <a:rPr sz="2400" spc="10" dirty="0">
                <a:latin typeface="Arial"/>
                <a:cs typeface="Arial"/>
              </a:rPr>
              <a:t>information</a:t>
            </a:r>
            <a:r>
              <a:rPr sz="2400" spc="-180" dirty="0">
                <a:latin typeface="Arial"/>
                <a:cs typeface="Arial"/>
              </a:rPr>
              <a:t> </a:t>
            </a:r>
            <a:r>
              <a:rPr sz="2400" spc="100" dirty="0">
                <a:latin typeface="Arial"/>
                <a:cs typeface="Arial"/>
              </a:rPr>
              <a:t>to</a:t>
            </a:r>
            <a:r>
              <a:rPr sz="2400" spc="-155" dirty="0">
                <a:latin typeface="Arial"/>
                <a:cs typeface="Arial"/>
              </a:rPr>
              <a:t> </a:t>
            </a:r>
            <a:r>
              <a:rPr sz="2400" spc="-55" dirty="0">
                <a:latin typeface="Arial"/>
                <a:cs typeface="Arial"/>
              </a:rPr>
              <a:t>management</a:t>
            </a:r>
            <a:endParaRPr sz="2400">
              <a:latin typeface="Arial"/>
              <a:cs typeface="Arial"/>
            </a:endParaRPr>
          </a:p>
          <a:p>
            <a:pPr marL="287020" indent="-274320">
              <a:lnSpc>
                <a:spcPct val="150000"/>
              </a:lnSpc>
              <a:spcBef>
                <a:spcPts val="575"/>
              </a:spcBef>
              <a:buClr>
                <a:srgbClr val="30B6FC"/>
              </a:buClr>
              <a:buChar char="•"/>
              <a:tabLst>
                <a:tab pos="286385" algn="l"/>
                <a:tab pos="287020" algn="l"/>
              </a:tabLst>
            </a:pPr>
            <a:r>
              <a:rPr sz="2400" spc="-110" dirty="0">
                <a:latin typeface="Arial"/>
                <a:cs typeface="Arial"/>
              </a:rPr>
              <a:t>MIS </a:t>
            </a:r>
            <a:r>
              <a:rPr sz="2400" spc="-105" dirty="0">
                <a:latin typeface="Arial"/>
                <a:cs typeface="Arial"/>
              </a:rPr>
              <a:t>is</a:t>
            </a:r>
            <a:r>
              <a:rPr sz="2400" spc="-195" dirty="0">
                <a:latin typeface="Arial"/>
                <a:cs typeface="Arial"/>
              </a:rPr>
              <a:t> </a:t>
            </a:r>
            <a:r>
              <a:rPr sz="2400" spc="-5" dirty="0">
                <a:latin typeface="Arial"/>
                <a:cs typeface="Arial"/>
              </a:rPr>
              <a:t>flexible</a:t>
            </a:r>
            <a:endParaRPr sz="2400">
              <a:latin typeface="Arial"/>
              <a:cs typeface="Arial"/>
            </a:endParaRPr>
          </a:p>
          <a:p>
            <a:pPr marL="287020" indent="-274320">
              <a:lnSpc>
                <a:spcPct val="150000"/>
              </a:lnSpc>
              <a:spcBef>
                <a:spcPts val="575"/>
              </a:spcBef>
              <a:buClr>
                <a:srgbClr val="30B6FC"/>
              </a:buClr>
              <a:buChar char="•"/>
              <a:tabLst>
                <a:tab pos="286385" algn="l"/>
                <a:tab pos="287020" algn="l"/>
              </a:tabLst>
            </a:pPr>
            <a:r>
              <a:rPr sz="2400" spc="-135">
                <a:latin typeface="Arial"/>
                <a:cs typeface="Arial"/>
              </a:rPr>
              <a:t>Enhances</a:t>
            </a:r>
            <a:r>
              <a:rPr sz="2400" spc="-140">
                <a:latin typeface="Arial"/>
                <a:cs typeface="Arial"/>
              </a:rPr>
              <a:t> </a:t>
            </a:r>
            <a:r>
              <a:rPr sz="2400" spc="5" smtClean="0">
                <a:latin typeface="Arial"/>
                <a:cs typeface="Arial"/>
              </a:rPr>
              <a:t>productivity</a:t>
            </a:r>
            <a:endParaRPr lang="en-US" sz="2400" spc="5" dirty="0" smtClean="0">
              <a:latin typeface="Arial"/>
              <a:cs typeface="Arial"/>
            </a:endParaRPr>
          </a:p>
          <a:p>
            <a:pPr marL="287020" indent="-274320">
              <a:lnSpc>
                <a:spcPct val="150000"/>
              </a:lnSpc>
              <a:spcBef>
                <a:spcPts val="575"/>
              </a:spcBef>
              <a:buClr>
                <a:srgbClr val="30B6FC"/>
              </a:buClr>
              <a:buChar char="•"/>
              <a:tabLst>
                <a:tab pos="286385" algn="l"/>
                <a:tab pos="287020" algn="l"/>
              </a:tabLst>
            </a:pPr>
            <a:r>
              <a:rPr sz="2400" spc="-105" smtClean="0">
                <a:latin typeface="Arial"/>
                <a:cs typeface="Arial"/>
              </a:rPr>
              <a:t>Is </a:t>
            </a:r>
            <a:r>
              <a:rPr sz="2400" spc="-160" dirty="0">
                <a:latin typeface="Arial"/>
                <a:cs typeface="Arial"/>
              </a:rPr>
              <a:t>a </a:t>
            </a:r>
            <a:r>
              <a:rPr sz="2400" spc="-20" dirty="0">
                <a:latin typeface="Arial"/>
                <a:cs typeface="Arial"/>
              </a:rPr>
              <a:t>coordinated</a:t>
            </a:r>
            <a:r>
              <a:rPr sz="2400" spc="-190" dirty="0">
                <a:latin typeface="Arial"/>
                <a:cs typeface="Arial"/>
              </a:rPr>
              <a:t> </a:t>
            </a:r>
            <a:r>
              <a:rPr sz="2400" spc="-70" dirty="0">
                <a:latin typeface="Arial"/>
                <a:cs typeface="Arial"/>
              </a:rPr>
              <a:t>system</a:t>
            </a:r>
            <a:endParaRPr sz="2400">
              <a:latin typeface="Arial"/>
              <a:cs typeface="Arial"/>
            </a:endParaRPr>
          </a:p>
          <a:p>
            <a:pPr marL="287020" indent="-274320">
              <a:lnSpc>
                <a:spcPct val="150000"/>
              </a:lnSpc>
              <a:spcBef>
                <a:spcPts val="575"/>
              </a:spcBef>
              <a:buClr>
                <a:srgbClr val="30B6FC"/>
              </a:buClr>
              <a:buChar char="•"/>
              <a:tabLst>
                <a:tab pos="286385" algn="l"/>
                <a:tab pos="287020" algn="l"/>
              </a:tabLst>
            </a:pPr>
            <a:r>
              <a:rPr sz="2400" spc="-110" dirty="0">
                <a:latin typeface="Arial"/>
                <a:cs typeface="Arial"/>
              </a:rPr>
              <a:t>Feedback</a:t>
            </a:r>
            <a:r>
              <a:rPr sz="2400" spc="-150" dirty="0">
                <a:latin typeface="Arial"/>
                <a:cs typeface="Arial"/>
              </a:rPr>
              <a:t> </a:t>
            </a:r>
            <a:r>
              <a:rPr sz="2400" spc="-75" dirty="0">
                <a:latin typeface="Arial"/>
                <a:cs typeface="Arial"/>
              </a:rPr>
              <a:t>system</a:t>
            </a:r>
            <a:endParaRPr sz="2400">
              <a:latin typeface="Arial"/>
              <a:cs typeface="Arial"/>
            </a:endParaRPr>
          </a:p>
        </p:txBody>
      </p:sp>
      <p:sp>
        <p:nvSpPr>
          <p:cNvPr id="3" name="object 3"/>
          <p:cNvSpPr txBox="1">
            <a:spLocks noGrp="1"/>
          </p:cNvSpPr>
          <p:nvPr>
            <p:ph type="title"/>
          </p:nvPr>
        </p:nvSpPr>
        <p:spPr>
          <a:xfrm>
            <a:off x="1524000" y="314909"/>
            <a:ext cx="5391784" cy="635000"/>
          </a:xfrm>
          <a:prstGeom prst="rect">
            <a:avLst/>
          </a:prstGeom>
        </p:spPr>
        <p:txBody>
          <a:bodyPr vert="horz" wrap="square" lIns="0" tIns="12065" rIns="0" bIns="0" rtlCol="0">
            <a:spAutoFit/>
          </a:bodyPr>
          <a:lstStyle/>
          <a:p>
            <a:pPr marL="12700">
              <a:lnSpc>
                <a:spcPct val="100000"/>
              </a:lnSpc>
              <a:spcBef>
                <a:spcPts val="95"/>
              </a:spcBef>
            </a:pPr>
            <a:r>
              <a:rPr sz="4000" spc="-120" dirty="0"/>
              <a:t>Characteristics </a:t>
            </a:r>
            <a:r>
              <a:rPr sz="4000" spc="125" dirty="0"/>
              <a:t>of</a:t>
            </a:r>
            <a:r>
              <a:rPr sz="4000" spc="-390" dirty="0"/>
              <a:t> </a:t>
            </a:r>
            <a:r>
              <a:rPr sz="4000" spc="-185" dirty="0"/>
              <a:t>MIS</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52500" y="1803400"/>
            <a:ext cx="838200" cy="990600"/>
          </a:xfrm>
          <a:custGeom>
            <a:avLst/>
            <a:gdLst/>
            <a:ahLst/>
            <a:cxnLst/>
            <a:rect l="l" t="t" r="r" b="b"/>
            <a:pathLst>
              <a:path w="838200" h="990600">
                <a:moveTo>
                  <a:pt x="419100" y="0"/>
                </a:moveTo>
                <a:lnTo>
                  <a:pt x="351121" y="2160"/>
                </a:lnTo>
                <a:lnTo>
                  <a:pt x="286633" y="8416"/>
                </a:lnTo>
                <a:lnTo>
                  <a:pt x="226501" y="18427"/>
                </a:lnTo>
                <a:lnTo>
                  <a:pt x="171587" y="31853"/>
                </a:lnTo>
                <a:lnTo>
                  <a:pt x="122753" y="48355"/>
                </a:lnTo>
                <a:lnTo>
                  <a:pt x="80863" y="67592"/>
                </a:lnTo>
                <a:lnTo>
                  <a:pt x="46780" y="89225"/>
                </a:lnTo>
                <a:lnTo>
                  <a:pt x="5485" y="138319"/>
                </a:lnTo>
                <a:lnTo>
                  <a:pt x="0" y="165100"/>
                </a:lnTo>
                <a:lnTo>
                  <a:pt x="0" y="825500"/>
                </a:lnTo>
                <a:lnTo>
                  <a:pt x="21366" y="877685"/>
                </a:lnTo>
                <a:lnTo>
                  <a:pt x="80863" y="923007"/>
                </a:lnTo>
                <a:lnTo>
                  <a:pt x="122753" y="942244"/>
                </a:lnTo>
                <a:lnTo>
                  <a:pt x="171587" y="958746"/>
                </a:lnTo>
                <a:lnTo>
                  <a:pt x="226501" y="972172"/>
                </a:lnTo>
                <a:lnTo>
                  <a:pt x="286633" y="982183"/>
                </a:lnTo>
                <a:lnTo>
                  <a:pt x="351121" y="988439"/>
                </a:lnTo>
                <a:lnTo>
                  <a:pt x="419100" y="990600"/>
                </a:lnTo>
                <a:lnTo>
                  <a:pt x="487094" y="988439"/>
                </a:lnTo>
                <a:lnTo>
                  <a:pt x="551590" y="982183"/>
                </a:lnTo>
                <a:lnTo>
                  <a:pt x="611726" y="972172"/>
                </a:lnTo>
                <a:lnTo>
                  <a:pt x="666640" y="958746"/>
                </a:lnTo>
                <a:lnTo>
                  <a:pt x="715470" y="942244"/>
                </a:lnTo>
                <a:lnTo>
                  <a:pt x="757354" y="923007"/>
                </a:lnTo>
                <a:lnTo>
                  <a:pt x="791431" y="901374"/>
                </a:lnTo>
                <a:lnTo>
                  <a:pt x="832716" y="852280"/>
                </a:lnTo>
                <a:lnTo>
                  <a:pt x="838200" y="825500"/>
                </a:lnTo>
                <a:lnTo>
                  <a:pt x="838200" y="165100"/>
                </a:lnTo>
                <a:lnTo>
                  <a:pt x="816839" y="112914"/>
                </a:lnTo>
                <a:lnTo>
                  <a:pt x="757354" y="67592"/>
                </a:lnTo>
                <a:lnTo>
                  <a:pt x="715470" y="48355"/>
                </a:lnTo>
                <a:lnTo>
                  <a:pt x="666640" y="31853"/>
                </a:lnTo>
                <a:lnTo>
                  <a:pt x="611726" y="18427"/>
                </a:lnTo>
                <a:lnTo>
                  <a:pt x="551590" y="8416"/>
                </a:lnTo>
                <a:lnTo>
                  <a:pt x="487094" y="2160"/>
                </a:lnTo>
                <a:lnTo>
                  <a:pt x="419100" y="0"/>
                </a:lnTo>
                <a:close/>
              </a:path>
            </a:pathLst>
          </a:custGeom>
          <a:solidFill>
            <a:srgbClr val="30B6FC"/>
          </a:solidFill>
        </p:spPr>
        <p:txBody>
          <a:bodyPr wrap="square" lIns="0" tIns="0" rIns="0" bIns="0" rtlCol="0"/>
          <a:lstStyle/>
          <a:p>
            <a:endParaRPr/>
          </a:p>
        </p:txBody>
      </p:sp>
      <p:sp>
        <p:nvSpPr>
          <p:cNvPr id="3" name="object 3"/>
          <p:cNvSpPr/>
          <p:nvPr/>
        </p:nvSpPr>
        <p:spPr>
          <a:xfrm>
            <a:off x="952500" y="1968500"/>
            <a:ext cx="838200" cy="165100"/>
          </a:xfrm>
          <a:custGeom>
            <a:avLst/>
            <a:gdLst/>
            <a:ahLst/>
            <a:cxnLst/>
            <a:rect l="l" t="t" r="r" b="b"/>
            <a:pathLst>
              <a:path w="838200" h="165100">
                <a:moveTo>
                  <a:pt x="838200" y="0"/>
                </a:moveTo>
                <a:lnTo>
                  <a:pt x="816839" y="52185"/>
                </a:lnTo>
                <a:lnTo>
                  <a:pt x="757354" y="97507"/>
                </a:lnTo>
                <a:lnTo>
                  <a:pt x="715470" y="116744"/>
                </a:lnTo>
                <a:lnTo>
                  <a:pt x="666640" y="133246"/>
                </a:lnTo>
                <a:lnTo>
                  <a:pt x="611726" y="146672"/>
                </a:lnTo>
                <a:lnTo>
                  <a:pt x="551590" y="156683"/>
                </a:lnTo>
                <a:lnTo>
                  <a:pt x="487094" y="162939"/>
                </a:lnTo>
                <a:lnTo>
                  <a:pt x="419100" y="165100"/>
                </a:lnTo>
                <a:lnTo>
                  <a:pt x="351121" y="162939"/>
                </a:lnTo>
                <a:lnTo>
                  <a:pt x="286633" y="156683"/>
                </a:lnTo>
                <a:lnTo>
                  <a:pt x="226501" y="146672"/>
                </a:lnTo>
                <a:lnTo>
                  <a:pt x="171587" y="133246"/>
                </a:lnTo>
                <a:lnTo>
                  <a:pt x="122753" y="116744"/>
                </a:lnTo>
                <a:lnTo>
                  <a:pt x="80863" y="97507"/>
                </a:lnTo>
                <a:lnTo>
                  <a:pt x="46780" y="75874"/>
                </a:lnTo>
                <a:lnTo>
                  <a:pt x="5485" y="26780"/>
                </a:lnTo>
                <a:lnTo>
                  <a:pt x="0" y="0"/>
                </a:lnTo>
              </a:path>
            </a:pathLst>
          </a:custGeom>
          <a:ln w="15875">
            <a:solidFill>
              <a:srgbClr val="165D83"/>
            </a:solidFill>
          </a:ln>
        </p:spPr>
        <p:txBody>
          <a:bodyPr wrap="square" lIns="0" tIns="0" rIns="0" bIns="0" rtlCol="0"/>
          <a:lstStyle/>
          <a:p>
            <a:endParaRPr/>
          </a:p>
        </p:txBody>
      </p:sp>
      <p:sp>
        <p:nvSpPr>
          <p:cNvPr id="4" name="object 4"/>
          <p:cNvSpPr/>
          <p:nvPr/>
        </p:nvSpPr>
        <p:spPr>
          <a:xfrm>
            <a:off x="952500" y="1803400"/>
            <a:ext cx="838200" cy="990600"/>
          </a:xfrm>
          <a:custGeom>
            <a:avLst/>
            <a:gdLst/>
            <a:ahLst/>
            <a:cxnLst/>
            <a:rect l="l" t="t" r="r" b="b"/>
            <a:pathLst>
              <a:path w="838200" h="990600">
                <a:moveTo>
                  <a:pt x="0" y="165100"/>
                </a:moveTo>
                <a:lnTo>
                  <a:pt x="21366" y="112914"/>
                </a:lnTo>
                <a:lnTo>
                  <a:pt x="80863" y="67592"/>
                </a:lnTo>
                <a:lnTo>
                  <a:pt x="122753" y="48355"/>
                </a:lnTo>
                <a:lnTo>
                  <a:pt x="171587" y="31853"/>
                </a:lnTo>
                <a:lnTo>
                  <a:pt x="226501" y="18427"/>
                </a:lnTo>
                <a:lnTo>
                  <a:pt x="286633" y="8416"/>
                </a:lnTo>
                <a:lnTo>
                  <a:pt x="351121" y="2160"/>
                </a:lnTo>
                <a:lnTo>
                  <a:pt x="419100" y="0"/>
                </a:lnTo>
                <a:lnTo>
                  <a:pt x="487094" y="2160"/>
                </a:lnTo>
                <a:lnTo>
                  <a:pt x="551590" y="8416"/>
                </a:lnTo>
                <a:lnTo>
                  <a:pt x="611726" y="18427"/>
                </a:lnTo>
                <a:lnTo>
                  <a:pt x="666640" y="31853"/>
                </a:lnTo>
                <a:lnTo>
                  <a:pt x="715470" y="48355"/>
                </a:lnTo>
                <a:lnTo>
                  <a:pt x="757354" y="67592"/>
                </a:lnTo>
                <a:lnTo>
                  <a:pt x="791431" y="89225"/>
                </a:lnTo>
                <a:lnTo>
                  <a:pt x="832716" y="138319"/>
                </a:lnTo>
                <a:lnTo>
                  <a:pt x="838200" y="165100"/>
                </a:lnTo>
                <a:lnTo>
                  <a:pt x="838200" y="825500"/>
                </a:lnTo>
                <a:lnTo>
                  <a:pt x="832716" y="852280"/>
                </a:lnTo>
                <a:lnTo>
                  <a:pt x="816839" y="877685"/>
                </a:lnTo>
                <a:lnTo>
                  <a:pt x="757354" y="923007"/>
                </a:lnTo>
                <a:lnTo>
                  <a:pt x="715470" y="942244"/>
                </a:lnTo>
                <a:lnTo>
                  <a:pt x="666640" y="958746"/>
                </a:lnTo>
                <a:lnTo>
                  <a:pt x="611726" y="972172"/>
                </a:lnTo>
                <a:lnTo>
                  <a:pt x="551590" y="982183"/>
                </a:lnTo>
                <a:lnTo>
                  <a:pt x="487094" y="988439"/>
                </a:lnTo>
                <a:lnTo>
                  <a:pt x="419100" y="990600"/>
                </a:lnTo>
                <a:lnTo>
                  <a:pt x="351121" y="988439"/>
                </a:lnTo>
                <a:lnTo>
                  <a:pt x="286633" y="982183"/>
                </a:lnTo>
                <a:lnTo>
                  <a:pt x="226501" y="972172"/>
                </a:lnTo>
                <a:lnTo>
                  <a:pt x="171587" y="958746"/>
                </a:lnTo>
                <a:lnTo>
                  <a:pt x="122753" y="942244"/>
                </a:lnTo>
                <a:lnTo>
                  <a:pt x="80863" y="923007"/>
                </a:lnTo>
                <a:lnTo>
                  <a:pt x="46780" y="901374"/>
                </a:lnTo>
                <a:lnTo>
                  <a:pt x="5485" y="852280"/>
                </a:lnTo>
                <a:lnTo>
                  <a:pt x="0" y="825500"/>
                </a:lnTo>
                <a:lnTo>
                  <a:pt x="0" y="165100"/>
                </a:lnTo>
                <a:close/>
              </a:path>
            </a:pathLst>
          </a:custGeom>
          <a:ln w="15875">
            <a:solidFill>
              <a:srgbClr val="165D83"/>
            </a:solidFill>
          </a:ln>
        </p:spPr>
        <p:txBody>
          <a:bodyPr wrap="square" lIns="0" tIns="0" rIns="0" bIns="0" rtlCol="0"/>
          <a:lstStyle/>
          <a:p>
            <a:endParaRPr/>
          </a:p>
        </p:txBody>
      </p:sp>
      <p:sp>
        <p:nvSpPr>
          <p:cNvPr id="5" name="object 5"/>
          <p:cNvSpPr/>
          <p:nvPr/>
        </p:nvSpPr>
        <p:spPr>
          <a:xfrm>
            <a:off x="952500" y="3200400"/>
            <a:ext cx="838200" cy="990600"/>
          </a:xfrm>
          <a:custGeom>
            <a:avLst/>
            <a:gdLst/>
            <a:ahLst/>
            <a:cxnLst/>
            <a:rect l="l" t="t" r="r" b="b"/>
            <a:pathLst>
              <a:path w="838200" h="990600">
                <a:moveTo>
                  <a:pt x="419100" y="0"/>
                </a:moveTo>
                <a:lnTo>
                  <a:pt x="351121" y="2160"/>
                </a:lnTo>
                <a:lnTo>
                  <a:pt x="286633" y="8416"/>
                </a:lnTo>
                <a:lnTo>
                  <a:pt x="226501" y="18427"/>
                </a:lnTo>
                <a:lnTo>
                  <a:pt x="171587" y="31853"/>
                </a:lnTo>
                <a:lnTo>
                  <a:pt x="122753" y="48355"/>
                </a:lnTo>
                <a:lnTo>
                  <a:pt x="80863" y="67592"/>
                </a:lnTo>
                <a:lnTo>
                  <a:pt x="46780" y="89225"/>
                </a:lnTo>
                <a:lnTo>
                  <a:pt x="5485" y="138319"/>
                </a:lnTo>
                <a:lnTo>
                  <a:pt x="0" y="165100"/>
                </a:lnTo>
                <a:lnTo>
                  <a:pt x="0" y="825500"/>
                </a:lnTo>
                <a:lnTo>
                  <a:pt x="21366" y="877685"/>
                </a:lnTo>
                <a:lnTo>
                  <a:pt x="80863" y="923007"/>
                </a:lnTo>
                <a:lnTo>
                  <a:pt x="122753" y="942244"/>
                </a:lnTo>
                <a:lnTo>
                  <a:pt x="171587" y="958746"/>
                </a:lnTo>
                <a:lnTo>
                  <a:pt x="226501" y="972172"/>
                </a:lnTo>
                <a:lnTo>
                  <a:pt x="286633" y="982183"/>
                </a:lnTo>
                <a:lnTo>
                  <a:pt x="351121" y="988439"/>
                </a:lnTo>
                <a:lnTo>
                  <a:pt x="419100" y="990600"/>
                </a:lnTo>
                <a:lnTo>
                  <a:pt x="487094" y="988439"/>
                </a:lnTo>
                <a:lnTo>
                  <a:pt x="551590" y="982183"/>
                </a:lnTo>
                <a:lnTo>
                  <a:pt x="611726" y="972172"/>
                </a:lnTo>
                <a:lnTo>
                  <a:pt x="666640" y="958746"/>
                </a:lnTo>
                <a:lnTo>
                  <a:pt x="715470" y="942244"/>
                </a:lnTo>
                <a:lnTo>
                  <a:pt x="757354" y="923007"/>
                </a:lnTo>
                <a:lnTo>
                  <a:pt x="791431" y="901374"/>
                </a:lnTo>
                <a:lnTo>
                  <a:pt x="832716" y="852280"/>
                </a:lnTo>
                <a:lnTo>
                  <a:pt x="838200" y="825500"/>
                </a:lnTo>
                <a:lnTo>
                  <a:pt x="838200" y="165100"/>
                </a:lnTo>
                <a:lnTo>
                  <a:pt x="816839" y="112914"/>
                </a:lnTo>
                <a:lnTo>
                  <a:pt x="757354" y="67592"/>
                </a:lnTo>
                <a:lnTo>
                  <a:pt x="715470" y="48355"/>
                </a:lnTo>
                <a:lnTo>
                  <a:pt x="666640" y="31853"/>
                </a:lnTo>
                <a:lnTo>
                  <a:pt x="611726" y="18427"/>
                </a:lnTo>
                <a:lnTo>
                  <a:pt x="551590" y="8416"/>
                </a:lnTo>
                <a:lnTo>
                  <a:pt x="487094" y="2160"/>
                </a:lnTo>
                <a:lnTo>
                  <a:pt x="419100" y="0"/>
                </a:lnTo>
                <a:close/>
              </a:path>
            </a:pathLst>
          </a:custGeom>
          <a:solidFill>
            <a:srgbClr val="30B6FC"/>
          </a:solidFill>
        </p:spPr>
        <p:txBody>
          <a:bodyPr wrap="square" lIns="0" tIns="0" rIns="0" bIns="0" rtlCol="0"/>
          <a:lstStyle/>
          <a:p>
            <a:endParaRPr/>
          </a:p>
        </p:txBody>
      </p:sp>
      <p:sp>
        <p:nvSpPr>
          <p:cNvPr id="6" name="object 6"/>
          <p:cNvSpPr/>
          <p:nvPr/>
        </p:nvSpPr>
        <p:spPr>
          <a:xfrm>
            <a:off x="952500" y="3365500"/>
            <a:ext cx="838200" cy="165100"/>
          </a:xfrm>
          <a:custGeom>
            <a:avLst/>
            <a:gdLst/>
            <a:ahLst/>
            <a:cxnLst/>
            <a:rect l="l" t="t" r="r" b="b"/>
            <a:pathLst>
              <a:path w="838200" h="165100">
                <a:moveTo>
                  <a:pt x="838200" y="0"/>
                </a:moveTo>
                <a:lnTo>
                  <a:pt x="816839" y="52185"/>
                </a:lnTo>
                <a:lnTo>
                  <a:pt x="757354" y="97507"/>
                </a:lnTo>
                <a:lnTo>
                  <a:pt x="715470" y="116744"/>
                </a:lnTo>
                <a:lnTo>
                  <a:pt x="666640" y="133246"/>
                </a:lnTo>
                <a:lnTo>
                  <a:pt x="611726" y="146672"/>
                </a:lnTo>
                <a:lnTo>
                  <a:pt x="551590" y="156683"/>
                </a:lnTo>
                <a:lnTo>
                  <a:pt x="487094" y="162939"/>
                </a:lnTo>
                <a:lnTo>
                  <a:pt x="419100" y="165100"/>
                </a:lnTo>
                <a:lnTo>
                  <a:pt x="351121" y="162939"/>
                </a:lnTo>
                <a:lnTo>
                  <a:pt x="286633" y="156683"/>
                </a:lnTo>
                <a:lnTo>
                  <a:pt x="226501" y="146672"/>
                </a:lnTo>
                <a:lnTo>
                  <a:pt x="171587" y="133246"/>
                </a:lnTo>
                <a:lnTo>
                  <a:pt x="122753" y="116744"/>
                </a:lnTo>
                <a:lnTo>
                  <a:pt x="80863" y="97507"/>
                </a:lnTo>
                <a:lnTo>
                  <a:pt x="46780" y="75874"/>
                </a:lnTo>
                <a:lnTo>
                  <a:pt x="5485" y="26780"/>
                </a:lnTo>
                <a:lnTo>
                  <a:pt x="0" y="0"/>
                </a:lnTo>
              </a:path>
            </a:pathLst>
          </a:custGeom>
          <a:ln w="15875">
            <a:solidFill>
              <a:srgbClr val="165D83"/>
            </a:solidFill>
          </a:ln>
        </p:spPr>
        <p:txBody>
          <a:bodyPr wrap="square" lIns="0" tIns="0" rIns="0" bIns="0" rtlCol="0"/>
          <a:lstStyle/>
          <a:p>
            <a:endParaRPr/>
          </a:p>
        </p:txBody>
      </p:sp>
      <p:sp>
        <p:nvSpPr>
          <p:cNvPr id="7" name="object 7"/>
          <p:cNvSpPr/>
          <p:nvPr/>
        </p:nvSpPr>
        <p:spPr>
          <a:xfrm>
            <a:off x="952500" y="3200400"/>
            <a:ext cx="838200" cy="990600"/>
          </a:xfrm>
          <a:custGeom>
            <a:avLst/>
            <a:gdLst/>
            <a:ahLst/>
            <a:cxnLst/>
            <a:rect l="l" t="t" r="r" b="b"/>
            <a:pathLst>
              <a:path w="838200" h="990600">
                <a:moveTo>
                  <a:pt x="0" y="165100"/>
                </a:moveTo>
                <a:lnTo>
                  <a:pt x="21366" y="112914"/>
                </a:lnTo>
                <a:lnTo>
                  <a:pt x="80863" y="67592"/>
                </a:lnTo>
                <a:lnTo>
                  <a:pt x="122753" y="48355"/>
                </a:lnTo>
                <a:lnTo>
                  <a:pt x="171587" y="31853"/>
                </a:lnTo>
                <a:lnTo>
                  <a:pt x="226501" y="18427"/>
                </a:lnTo>
                <a:lnTo>
                  <a:pt x="286633" y="8416"/>
                </a:lnTo>
                <a:lnTo>
                  <a:pt x="351121" y="2160"/>
                </a:lnTo>
                <a:lnTo>
                  <a:pt x="419100" y="0"/>
                </a:lnTo>
                <a:lnTo>
                  <a:pt x="487094" y="2160"/>
                </a:lnTo>
                <a:lnTo>
                  <a:pt x="551590" y="8416"/>
                </a:lnTo>
                <a:lnTo>
                  <a:pt x="611726" y="18427"/>
                </a:lnTo>
                <a:lnTo>
                  <a:pt x="666640" y="31853"/>
                </a:lnTo>
                <a:lnTo>
                  <a:pt x="715470" y="48355"/>
                </a:lnTo>
                <a:lnTo>
                  <a:pt x="757354" y="67592"/>
                </a:lnTo>
                <a:lnTo>
                  <a:pt x="791431" y="89225"/>
                </a:lnTo>
                <a:lnTo>
                  <a:pt x="832716" y="138319"/>
                </a:lnTo>
                <a:lnTo>
                  <a:pt x="838200" y="165100"/>
                </a:lnTo>
                <a:lnTo>
                  <a:pt x="838200" y="825500"/>
                </a:lnTo>
                <a:lnTo>
                  <a:pt x="832716" y="852280"/>
                </a:lnTo>
                <a:lnTo>
                  <a:pt x="816839" y="877685"/>
                </a:lnTo>
                <a:lnTo>
                  <a:pt x="757354" y="923007"/>
                </a:lnTo>
                <a:lnTo>
                  <a:pt x="715470" y="942244"/>
                </a:lnTo>
                <a:lnTo>
                  <a:pt x="666640" y="958746"/>
                </a:lnTo>
                <a:lnTo>
                  <a:pt x="611726" y="972172"/>
                </a:lnTo>
                <a:lnTo>
                  <a:pt x="551590" y="982183"/>
                </a:lnTo>
                <a:lnTo>
                  <a:pt x="487094" y="988439"/>
                </a:lnTo>
                <a:lnTo>
                  <a:pt x="419100" y="990600"/>
                </a:lnTo>
                <a:lnTo>
                  <a:pt x="351121" y="988439"/>
                </a:lnTo>
                <a:lnTo>
                  <a:pt x="286633" y="982183"/>
                </a:lnTo>
                <a:lnTo>
                  <a:pt x="226501" y="972172"/>
                </a:lnTo>
                <a:lnTo>
                  <a:pt x="171587" y="958746"/>
                </a:lnTo>
                <a:lnTo>
                  <a:pt x="122753" y="942244"/>
                </a:lnTo>
                <a:lnTo>
                  <a:pt x="80863" y="923007"/>
                </a:lnTo>
                <a:lnTo>
                  <a:pt x="46780" y="901374"/>
                </a:lnTo>
                <a:lnTo>
                  <a:pt x="5485" y="852280"/>
                </a:lnTo>
                <a:lnTo>
                  <a:pt x="0" y="825500"/>
                </a:lnTo>
                <a:lnTo>
                  <a:pt x="0" y="165100"/>
                </a:lnTo>
                <a:close/>
              </a:path>
            </a:pathLst>
          </a:custGeom>
          <a:ln w="15875">
            <a:solidFill>
              <a:srgbClr val="165D83"/>
            </a:solidFill>
          </a:ln>
        </p:spPr>
        <p:txBody>
          <a:bodyPr wrap="square" lIns="0" tIns="0" rIns="0" bIns="0" rtlCol="0"/>
          <a:lstStyle/>
          <a:p>
            <a:endParaRPr/>
          </a:p>
        </p:txBody>
      </p:sp>
      <p:sp>
        <p:nvSpPr>
          <p:cNvPr id="8" name="object 8"/>
          <p:cNvSpPr/>
          <p:nvPr/>
        </p:nvSpPr>
        <p:spPr>
          <a:xfrm>
            <a:off x="914400" y="4800600"/>
            <a:ext cx="838835" cy="990600"/>
          </a:xfrm>
          <a:custGeom>
            <a:avLst/>
            <a:gdLst/>
            <a:ahLst/>
            <a:cxnLst/>
            <a:rect l="l" t="t" r="r" b="b"/>
            <a:pathLst>
              <a:path w="838835" h="990600">
                <a:moveTo>
                  <a:pt x="419112" y="0"/>
                </a:moveTo>
                <a:lnTo>
                  <a:pt x="351130" y="2160"/>
                </a:lnTo>
                <a:lnTo>
                  <a:pt x="286640" y="8416"/>
                </a:lnTo>
                <a:lnTo>
                  <a:pt x="226505" y="18427"/>
                </a:lnTo>
                <a:lnTo>
                  <a:pt x="171589" y="31853"/>
                </a:lnTo>
                <a:lnTo>
                  <a:pt x="122755" y="48355"/>
                </a:lnTo>
                <a:lnTo>
                  <a:pt x="80864" y="67592"/>
                </a:lnTo>
                <a:lnTo>
                  <a:pt x="46780" y="89225"/>
                </a:lnTo>
                <a:lnTo>
                  <a:pt x="5485" y="138319"/>
                </a:lnTo>
                <a:lnTo>
                  <a:pt x="0" y="165100"/>
                </a:lnTo>
                <a:lnTo>
                  <a:pt x="0" y="825449"/>
                </a:lnTo>
                <a:lnTo>
                  <a:pt x="21365" y="877630"/>
                </a:lnTo>
                <a:lnTo>
                  <a:pt x="80860" y="922951"/>
                </a:lnTo>
                <a:lnTo>
                  <a:pt x="122750" y="942189"/>
                </a:lnTo>
                <a:lnTo>
                  <a:pt x="171584" y="958691"/>
                </a:lnTo>
                <a:lnTo>
                  <a:pt x="226500" y="972119"/>
                </a:lnTo>
                <a:lnTo>
                  <a:pt x="286635" y="982131"/>
                </a:lnTo>
                <a:lnTo>
                  <a:pt x="351127" y="988388"/>
                </a:lnTo>
                <a:lnTo>
                  <a:pt x="419112" y="990549"/>
                </a:lnTo>
                <a:lnTo>
                  <a:pt x="487076" y="988388"/>
                </a:lnTo>
                <a:lnTo>
                  <a:pt x="551554" y="982131"/>
                </a:lnTo>
                <a:lnTo>
                  <a:pt x="611683" y="972119"/>
                </a:lnTo>
                <a:lnTo>
                  <a:pt x="666598" y="958691"/>
                </a:lnTo>
                <a:lnTo>
                  <a:pt x="715435" y="942189"/>
                </a:lnTo>
                <a:lnTo>
                  <a:pt x="757330" y="922951"/>
                </a:lnTo>
                <a:lnTo>
                  <a:pt x="791420" y="901318"/>
                </a:lnTo>
                <a:lnTo>
                  <a:pt x="832725" y="852227"/>
                </a:lnTo>
                <a:lnTo>
                  <a:pt x="838212" y="825449"/>
                </a:lnTo>
                <a:lnTo>
                  <a:pt x="838212" y="165100"/>
                </a:lnTo>
                <a:lnTo>
                  <a:pt x="816840" y="112914"/>
                </a:lnTo>
                <a:lnTo>
                  <a:pt x="757330" y="67592"/>
                </a:lnTo>
                <a:lnTo>
                  <a:pt x="715435" y="48355"/>
                </a:lnTo>
                <a:lnTo>
                  <a:pt x="666598" y="31853"/>
                </a:lnTo>
                <a:lnTo>
                  <a:pt x="611683" y="18427"/>
                </a:lnTo>
                <a:lnTo>
                  <a:pt x="551554" y="8416"/>
                </a:lnTo>
                <a:lnTo>
                  <a:pt x="487076" y="2160"/>
                </a:lnTo>
                <a:lnTo>
                  <a:pt x="419112" y="0"/>
                </a:lnTo>
                <a:close/>
              </a:path>
            </a:pathLst>
          </a:custGeom>
          <a:solidFill>
            <a:srgbClr val="30B6FC"/>
          </a:solidFill>
        </p:spPr>
        <p:txBody>
          <a:bodyPr wrap="square" lIns="0" tIns="0" rIns="0" bIns="0" rtlCol="0"/>
          <a:lstStyle/>
          <a:p>
            <a:endParaRPr/>
          </a:p>
        </p:txBody>
      </p:sp>
      <p:sp>
        <p:nvSpPr>
          <p:cNvPr id="9" name="object 9"/>
          <p:cNvSpPr/>
          <p:nvPr/>
        </p:nvSpPr>
        <p:spPr>
          <a:xfrm>
            <a:off x="895083" y="4993385"/>
            <a:ext cx="838835" cy="165100"/>
          </a:xfrm>
          <a:custGeom>
            <a:avLst/>
            <a:gdLst/>
            <a:ahLst/>
            <a:cxnLst/>
            <a:rect l="l" t="t" r="r" b="b"/>
            <a:pathLst>
              <a:path w="838835" h="165100">
                <a:moveTo>
                  <a:pt x="838212" y="0"/>
                </a:moveTo>
                <a:lnTo>
                  <a:pt x="816840" y="52185"/>
                </a:lnTo>
                <a:lnTo>
                  <a:pt x="757330" y="97507"/>
                </a:lnTo>
                <a:lnTo>
                  <a:pt x="715435" y="116744"/>
                </a:lnTo>
                <a:lnTo>
                  <a:pt x="666598" y="133246"/>
                </a:lnTo>
                <a:lnTo>
                  <a:pt x="611683" y="146672"/>
                </a:lnTo>
                <a:lnTo>
                  <a:pt x="551554" y="156683"/>
                </a:lnTo>
                <a:lnTo>
                  <a:pt x="487076" y="162939"/>
                </a:lnTo>
                <a:lnTo>
                  <a:pt x="419112" y="165100"/>
                </a:lnTo>
                <a:lnTo>
                  <a:pt x="351127" y="162939"/>
                </a:lnTo>
                <a:lnTo>
                  <a:pt x="286635" y="156683"/>
                </a:lnTo>
                <a:lnTo>
                  <a:pt x="226500" y="146672"/>
                </a:lnTo>
                <a:lnTo>
                  <a:pt x="171584" y="133246"/>
                </a:lnTo>
                <a:lnTo>
                  <a:pt x="122750" y="116744"/>
                </a:lnTo>
                <a:lnTo>
                  <a:pt x="80860" y="97507"/>
                </a:lnTo>
                <a:lnTo>
                  <a:pt x="46778" y="75874"/>
                </a:lnTo>
                <a:lnTo>
                  <a:pt x="5485" y="26780"/>
                </a:lnTo>
                <a:lnTo>
                  <a:pt x="0" y="0"/>
                </a:lnTo>
              </a:path>
            </a:pathLst>
          </a:custGeom>
          <a:ln w="15875">
            <a:solidFill>
              <a:srgbClr val="165D83"/>
            </a:solidFill>
          </a:ln>
        </p:spPr>
        <p:txBody>
          <a:bodyPr wrap="square" lIns="0" tIns="0" rIns="0" bIns="0" rtlCol="0"/>
          <a:lstStyle/>
          <a:p>
            <a:endParaRPr/>
          </a:p>
        </p:txBody>
      </p:sp>
      <p:sp>
        <p:nvSpPr>
          <p:cNvPr id="10" name="object 10"/>
          <p:cNvSpPr/>
          <p:nvPr/>
        </p:nvSpPr>
        <p:spPr>
          <a:xfrm>
            <a:off x="895083" y="4828285"/>
            <a:ext cx="838835" cy="990600"/>
          </a:xfrm>
          <a:custGeom>
            <a:avLst/>
            <a:gdLst/>
            <a:ahLst/>
            <a:cxnLst/>
            <a:rect l="l" t="t" r="r" b="b"/>
            <a:pathLst>
              <a:path w="838835" h="990600">
                <a:moveTo>
                  <a:pt x="0" y="165100"/>
                </a:moveTo>
                <a:lnTo>
                  <a:pt x="21366" y="112914"/>
                </a:lnTo>
                <a:lnTo>
                  <a:pt x="80864" y="67592"/>
                </a:lnTo>
                <a:lnTo>
                  <a:pt x="122755" y="48355"/>
                </a:lnTo>
                <a:lnTo>
                  <a:pt x="171589" y="31853"/>
                </a:lnTo>
                <a:lnTo>
                  <a:pt x="226505" y="18427"/>
                </a:lnTo>
                <a:lnTo>
                  <a:pt x="286640" y="8416"/>
                </a:lnTo>
                <a:lnTo>
                  <a:pt x="351130" y="2160"/>
                </a:lnTo>
                <a:lnTo>
                  <a:pt x="419112" y="0"/>
                </a:lnTo>
                <a:lnTo>
                  <a:pt x="487076" y="2160"/>
                </a:lnTo>
                <a:lnTo>
                  <a:pt x="551554" y="8416"/>
                </a:lnTo>
                <a:lnTo>
                  <a:pt x="611683" y="18427"/>
                </a:lnTo>
                <a:lnTo>
                  <a:pt x="666598" y="31853"/>
                </a:lnTo>
                <a:lnTo>
                  <a:pt x="715435" y="48355"/>
                </a:lnTo>
                <a:lnTo>
                  <a:pt x="757330" y="67592"/>
                </a:lnTo>
                <a:lnTo>
                  <a:pt x="791420" y="89225"/>
                </a:lnTo>
                <a:lnTo>
                  <a:pt x="832725" y="138319"/>
                </a:lnTo>
                <a:lnTo>
                  <a:pt x="838212" y="165100"/>
                </a:lnTo>
                <a:lnTo>
                  <a:pt x="838212" y="825449"/>
                </a:lnTo>
                <a:lnTo>
                  <a:pt x="832725" y="852227"/>
                </a:lnTo>
                <a:lnTo>
                  <a:pt x="816840" y="877630"/>
                </a:lnTo>
                <a:lnTo>
                  <a:pt x="757330" y="922951"/>
                </a:lnTo>
                <a:lnTo>
                  <a:pt x="715435" y="942189"/>
                </a:lnTo>
                <a:lnTo>
                  <a:pt x="666598" y="958691"/>
                </a:lnTo>
                <a:lnTo>
                  <a:pt x="611683" y="972119"/>
                </a:lnTo>
                <a:lnTo>
                  <a:pt x="551554" y="982131"/>
                </a:lnTo>
                <a:lnTo>
                  <a:pt x="487076" y="988388"/>
                </a:lnTo>
                <a:lnTo>
                  <a:pt x="419112" y="990549"/>
                </a:lnTo>
                <a:lnTo>
                  <a:pt x="351127" y="988388"/>
                </a:lnTo>
                <a:lnTo>
                  <a:pt x="286635" y="982131"/>
                </a:lnTo>
                <a:lnTo>
                  <a:pt x="226500" y="972119"/>
                </a:lnTo>
                <a:lnTo>
                  <a:pt x="171584" y="958691"/>
                </a:lnTo>
                <a:lnTo>
                  <a:pt x="122750" y="942189"/>
                </a:lnTo>
                <a:lnTo>
                  <a:pt x="80860" y="922951"/>
                </a:lnTo>
                <a:lnTo>
                  <a:pt x="46778" y="901318"/>
                </a:lnTo>
                <a:lnTo>
                  <a:pt x="5485" y="852227"/>
                </a:lnTo>
                <a:lnTo>
                  <a:pt x="0" y="825449"/>
                </a:lnTo>
                <a:lnTo>
                  <a:pt x="0" y="165100"/>
                </a:lnTo>
                <a:close/>
              </a:path>
            </a:pathLst>
          </a:custGeom>
          <a:ln w="15875">
            <a:solidFill>
              <a:srgbClr val="165D83"/>
            </a:solidFill>
          </a:ln>
        </p:spPr>
        <p:txBody>
          <a:bodyPr wrap="square" lIns="0" tIns="0" rIns="0" bIns="0" rtlCol="0"/>
          <a:lstStyle/>
          <a:p>
            <a:endParaRPr/>
          </a:p>
        </p:txBody>
      </p:sp>
      <p:sp>
        <p:nvSpPr>
          <p:cNvPr id="11" name="object 11"/>
          <p:cNvSpPr/>
          <p:nvPr/>
        </p:nvSpPr>
        <p:spPr>
          <a:xfrm>
            <a:off x="2438400" y="2620010"/>
            <a:ext cx="1447800" cy="123189"/>
          </a:xfrm>
          <a:custGeom>
            <a:avLst/>
            <a:gdLst/>
            <a:ahLst/>
            <a:cxnLst/>
            <a:rect l="l" t="t" r="r" b="b"/>
            <a:pathLst>
              <a:path w="1447800" h="123189">
                <a:moveTo>
                  <a:pt x="0" y="123190"/>
                </a:moveTo>
                <a:lnTo>
                  <a:pt x="1447800" y="123190"/>
                </a:lnTo>
                <a:lnTo>
                  <a:pt x="1447800" y="0"/>
                </a:lnTo>
                <a:lnTo>
                  <a:pt x="0" y="0"/>
                </a:lnTo>
                <a:lnTo>
                  <a:pt x="0" y="123190"/>
                </a:lnTo>
                <a:close/>
              </a:path>
            </a:pathLst>
          </a:custGeom>
          <a:solidFill>
            <a:srgbClr val="30B6FC"/>
          </a:solidFill>
        </p:spPr>
        <p:txBody>
          <a:bodyPr wrap="square" lIns="0" tIns="0" rIns="0" bIns="0" rtlCol="0"/>
          <a:lstStyle/>
          <a:p>
            <a:endParaRPr/>
          </a:p>
        </p:txBody>
      </p:sp>
      <p:sp>
        <p:nvSpPr>
          <p:cNvPr id="12" name="object 12"/>
          <p:cNvSpPr/>
          <p:nvPr/>
        </p:nvSpPr>
        <p:spPr>
          <a:xfrm>
            <a:off x="2438400" y="1877060"/>
            <a:ext cx="123825" cy="742950"/>
          </a:xfrm>
          <a:custGeom>
            <a:avLst/>
            <a:gdLst/>
            <a:ahLst/>
            <a:cxnLst/>
            <a:rect l="l" t="t" r="r" b="b"/>
            <a:pathLst>
              <a:path w="123825" h="742950">
                <a:moveTo>
                  <a:pt x="0" y="742950"/>
                </a:moveTo>
                <a:lnTo>
                  <a:pt x="123825" y="742950"/>
                </a:lnTo>
                <a:lnTo>
                  <a:pt x="123825" y="0"/>
                </a:lnTo>
                <a:lnTo>
                  <a:pt x="0" y="0"/>
                </a:lnTo>
                <a:lnTo>
                  <a:pt x="0" y="742950"/>
                </a:lnTo>
                <a:close/>
              </a:path>
            </a:pathLst>
          </a:custGeom>
          <a:solidFill>
            <a:srgbClr val="30B6FC"/>
          </a:solidFill>
        </p:spPr>
        <p:txBody>
          <a:bodyPr wrap="square" lIns="0" tIns="0" rIns="0" bIns="0" rtlCol="0"/>
          <a:lstStyle/>
          <a:p>
            <a:endParaRPr/>
          </a:p>
        </p:txBody>
      </p:sp>
      <p:sp>
        <p:nvSpPr>
          <p:cNvPr id="13" name="object 13"/>
          <p:cNvSpPr/>
          <p:nvPr/>
        </p:nvSpPr>
        <p:spPr>
          <a:xfrm>
            <a:off x="2438400" y="1752600"/>
            <a:ext cx="1447800" cy="124460"/>
          </a:xfrm>
          <a:custGeom>
            <a:avLst/>
            <a:gdLst/>
            <a:ahLst/>
            <a:cxnLst/>
            <a:rect l="l" t="t" r="r" b="b"/>
            <a:pathLst>
              <a:path w="1447800" h="124460">
                <a:moveTo>
                  <a:pt x="0" y="124459"/>
                </a:moveTo>
                <a:lnTo>
                  <a:pt x="1447800" y="124459"/>
                </a:lnTo>
                <a:lnTo>
                  <a:pt x="1447800" y="0"/>
                </a:lnTo>
                <a:lnTo>
                  <a:pt x="0" y="0"/>
                </a:lnTo>
                <a:lnTo>
                  <a:pt x="0" y="124459"/>
                </a:lnTo>
                <a:close/>
              </a:path>
            </a:pathLst>
          </a:custGeom>
          <a:solidFill>
            <a:srgbClr val="30B6FC"/>
          </a:solidFill>
        </p:spPr>
        <p:txBody>
          <a:bodyPr wrap="square" lIns="0" tIns="0" rIns="0" bIns="0" rtlCol="0"/>
          <a:lstStyle/>
          <a:p>
            <a:endParaRPr/>
          </a:p>
        </p:txBody>
      </p:sp>
      <p:sp>
        <p:nvSpPr>
          <p:cNvPr id="14" name="object 14"/>
          <p:cNvSpPr/>
          <p:nvPr/>
        </p:nvSpPr>
        <p:spPr>
          <a:xfrm>
            <a:off x="3762375" y="1876425"/>
            <a:ext cx="123825" cy="742950"/>
          </a:xfrm>
          <a:custGeom>
            <a:avLst/>
            <a:gdLst/>
            <a:ahLst/>
            <a:cxnLst/>
            <a:rect l="l" t="t" r="r" b="b"/>
            <a:pathLst>
              <a:path w="123825" h="742950">
                <a:moveTo>
                  <a:pt x="123825" y="0"/>
                </a:moveTo>
                <a:lnTo>
                  <a:pt x="0" y="0"/>
                </a:lnTo>
                <a:lnTo>
                  <a:pt x="0" y="742950"/>
                </a:lnTo>
                <a:lnTo>
                  <a:pt x="123825" y="742950"/>
                </a:lnTo>
                <a:lnTo>
                  <a:pt x="123825" y="0"/>
                </a:lnTo>
                <a:close/>
              </a:path>
            </a:pathLst>
          </a:custGeom>
          <a:solidFill>
            <a:srgbClr val="30B6FC"/>
          </a:solidFill>
        </p:spPr>
        <p:txBody>
          <a:bodyPr wrap="square" lIns="0" tIns="0" rIns="0" bIns="0" rtlCol="0"/>
          <a:lstStyle/>
          <a:p>
            <a:endParaRPr/>
          </a:p>
        </p:txBody>
      </p:sp>
      <p:sp>
        <p:nvSpPr>
          <p:cNvPr id="15" name="object 15"/>
          <p:cNvSpPr/>
          <p:nvPr/>
        </p:nvSpPr>
        <p:spPr>
          <a:xfrm>
            <a:off x="2438400" y="1752600"/>
            <a:ext cx="1447800" cy="990600"/>
          </a:xfrm>
          <a:custGeom>
            <a:avLst/>
            <a:gdLst/>
            <a:ahLst/>
            <a:cxnLst/>
            <a:rect l="l" t="t" r="r" b="b"/>
            <a:pathLst>
              <a:path w="1447800" h="990600">
                <a:moveTo>
                  <a:pt x="0" y="0"/>
                </a:moveTo>
                <a:lnTo>
                  <a:pt x="1447800" y="0"/>
                </a:lnTo>
                <a:lnTo>
                  <a:pt x="1447800" y="990600"/>
                </a:lnTo>
                <a:lnTo>
                  <a:pt x="0" y="990600"/>
                </a:lnTo>
                <a:lnTo>
                  <a:pt x="0" y="0"/>
                </a:lnTo>
                <a:close/>
              </a:path>
            </a:pathLst>
          </a:custGeom>
          <a:ln w="15875">
            <a:solidFill>
              <a:srgbClr val="165D83"/>
            </a:solidFill>
          </a:ln>
        </p:spPr>
        <p:txBody>
          <a:bodyPr wrap="square" lIns="0" tIns="0" rIns="0" bIns="0" rtlCol="0"/>
          <a:lstStyle/>
          <a:p>
            <a:endParaRPr/>
          </a:p>
        </p:txBody>
      </p:sp>
      <p:sp>
        <p:nvSpPr>
          <p:cNvPr id="16" name="object 16"/>
          <p:cNvSpPr/>
          <p:nvPr/>
        </p:nvSpPr>
        <p:spPr>
          <a:xfrm>
            <a:off x="2562225" y="1876425"/>
            <a:ext cx="1200150" cy="742950"/>
          </a:xfrm>
          <a:custGeom>
            <a:avLst/>
            <a:gdLst/>
            <a:ahLst/>
            <a:cxnLst/>
            <a:rect l="l" t="t" r="r" b="b"/>
            <a:pathLst>
              <a:path w="1200150" h="742950">
                <a:moveTo>
                  <a:pt x="0" y="0"/>
                </a:moveTo>
                <a:lnTo>
                  <a:pt x="0" y="742950"/>
                </a:lnTo>
                <a:lnTo>
                  <a:pt x="1200150" y="742950"/>
                </a:lnTo>
                <a:lnTo>
                  <a:pt x="1200150" y="0"/>
                </a:lnTo>
                <a:lnTo>
                  <a:pt x="0" y="0"/>
                </a:lnTo>
                <a:close/>
              </a:path>
            </a:pathLst>
          </a:custGeom>
          <a:ln w="15875">
            <a:solidFill>
              <a:srgbClr val="165D83"/>
            </a:solidFill>
          </a:ln>
        </p:spPr>
        <p:txBody>
          <a:bodyPr wrap="square" lIns="0" tIns="0" rIns="0" bIns="0" rtlCol="0"/>
          <a:lstStyle/>
          <a:p>
            <a:endParaRPr/>
          </a:p>
        </p:txBody>
      </p:sp>
      <p:sp>
        <p:nvSpPr>
          <p:cNvPr id="17" name="object 17"/>
          <p:cNvSpPr txBox="1"/>
          <p:nvPr/>
        </p:nvSpPr>
        <p:spPr>
          <a:xfrm>
            <a:off x="2438400" y="1876425"/>
            <a:ext cx="1371599" cy="686726"/>
          </a:xfrm>
          <a:prstGeom prst="rect">
            <a:avLst/>
          </a:prstGeom>
          <a:ln w="15875">
            <a:solidFill>
              <a:srgbClr val="165D83"/>
            </a:solidFill>
          </a:ln>
        </p:spPr>
        <p:txBody>
          <a:bodyPr vert="horz" wrap="square" lIns="0" tIns="40005" rIns="0" bIns="0" rtlCol="0">
            <a:spAutoFit/>
          </a:bodyPr>
          <a:lstStyle/>
          <a:p>
            <a:pPr marL="194310" marR="184785" algn="ctr">
              <a:lnSpc>
                <a:spcPct val="100000"/>
              </a:lnSpc>
              <a:spcBef>
                <a:spcPts val="315"/>
              </a:spcBef>
            </a:pPr>
            <a:r>
              <a:rPr sz="1400" b="1" spc="-30" dirty="0">
                <a:latin typeface="Arial"/>
                <a:cs typeface="Arial"/>
              </a:rPr>
              <a:t>Order  </a:t>
            </a:r>
            <a:r>
              <a:rPr sz="1400" b="1" spc="-40" dirty="0">
                <a:latin typeface="Arial"/>
                <a:cs typeface="Arial"/>
              </a:rPr>
              <a:t>Pr</a:t>
            </a:r>
            <a:r>
              <a:rPr sz="1400" b="1" spc="-55" dirty="0">
                <a:latin typeface="Arial"/>
                <a:cs typeface="Arial"/>
              </a:rPr>
              <a:t>o</a:t>
            </a:r>
            <a:r>
              <a:rPr sz="1400" b="1" spc="-80" dirty="0">
                <a:latin typeface="Arial"/>
                <a:cs typeface="Arial"/>
              </a:rPr>
              <a:t>cess</a:t>
            </a:r>
            <a:r>
              <a:rPr sz="1400" b="1" spc="-45" dirty="0">
                <a:latin typeface="Arial"/>
                <a:cs typeface="Arial"/>
              </a:rPr>
              <a:t>i</a:t>
            </a:r>
            <a:r>
              <a:rPr sz="1400" b="1" spc="-25" dirty="0">
                <a:latin typeface="Arial"/>
                <a:cs typeface="Arial"/>
              </a:rPr>
              <a:t>n</a:t>
            </a:r>
            <a:r>
              <a:rPr sz="1400" b="1" spc="-15" dirty="0">
                <a:latin typeface="Arial"/>
                <a:cs typeface="Arial"/>
              </a:rPr>
              <a:t>g  </a:t>
            </a:r>
            <a:r>
              <a:rPr sz="1400" b="1" spc="-45" dirty="0">
                <a:latin typeface="Arial"/>
                <a:cs typeface="Arial"/>
              </a:rPr>
              <a:t>system</a:t>
            </a:r>
            <a:endParaRPr sz="1400" b="1">
              <a:latin typeface="Arial"/>
              <a:cs typeface="Arial"/>
            </a:endParaRPr>
          </a:p>
        </p:txBody>
      </p:sp>
      <p:sp>
        <p:nvSpPr>
          <p:cNvPr id="18" name="object 18"/>
          <p:cNvSpPr/>
          <p:nvPr/>
        </p:nvSpPr>
        <p:spPr>
          <a:xfrm>
            <a:off x="2438400" y="5477509"/>
            <a:ext cx="1447800" cy="123189"/>
          </a:xfrm>
          <a:custGeom>
            <a:avLst/>
            <a:gdLst/>
            <a:ahLst/>
            <a:cxnLst/>
            <a:rect l="l" t="t" r="r" b="b"/>
            <a:pathLst>
              <a:path w="1447800" h="123189">
                <a:moveTo>
                  <a:pt x="0" y="123189"/>
                </a:moveTo>
                <a:lnTo>
                  <a:pt x="1447800" y="123189"/>
                </a:lnTo>
                <a:lnTo>
                  <a:pt x="1447800" y="0"/>
                </a:lnTo>
                <a:lnTo>
                  <a:pt x="0" y="0"/>
                </a:lnTo>
                <a:lnTo>
                  <a:pt x="0" y="123189"/>
                </a:lnTo>
                <a:close/>
              </a:path>
            </a:pathLst>
          </a:custGeom>
          <a:solidFill>
            <a:srgbClr val="30B6FC"/>
          </a:solidFill>
        </p:spPr>
        <p:txBody>
          <a:bodyPr wrap="square" lIns="0" tIns="0" rIns="0" bIns="0" rtlCol="0"/>
          <a:lstStyle/>
          <a:p>
            <a:endParaRPr/>
          </a:p>
        </p:txBody>
      </p:sp>
      <p:sp>
        <p:nvSpPr>
          <p:cNvPr id="19" name="object 19"/>
          <p:cNvSpPr/>
          <p:nvPr/>
        </p:nvSpPr>
        <p:spPr>
          <a:xfrm>
            <a:off x="2438400" y="4734559"/>
            <a:ext cx="123825" cy="742950"/>
          </a:xfrm>
          <a:custGeom>
            <a:avLst/>
            <a:gdLst/>
            <a:ahLst/>
            <a:cxnLst/>
            <a:rect l="l" t="t" r="r" b="b"/>
            <a:pathLst>
              <a:path w="123825" h="742950">
                <a:moveTo>
                  <a:pt x="0" y="742950"/>
                </a:moveTo>
                <a:lnTo>
                  <a:pt x="123825" y="742950"/>
                </a:lnTo>
                <a:lnTo>
                  <a:pt x="123825" y="0"/>
                </a:lnTo>
                <a:lnTo>
                  <a:pt x="0" y="0"/>
                </a:lnTo>
                <a:lnTo>
                  <a:pt x="0" y="742950"/>
                </a:lnTo>
                <a:close/>
              </a:path>
            </a:pathLst>
          </a:custGeom>
          <a:solidFill>
            <a:srgbClr val="30B6FC"/>
          </a:solidFill>
        </p:spPr>
        <p:txBody>
          <a:bodyPr wrap="square" lIns="0" tIns="0" rIns="0" bIns="0" rtlCol="0"/>
          <a:lstStyle/>
          <a:p>
            <a:endParaRPr/>
          </a:p>
        </p:txBody>
      </p:sp>
      <p:sp>
        <p:nvSpPr>
          <p:cNvPr id="20" name="object 20"/>
          <p:cNvSpPr/>
          <p:nvPr/>
        </p:nvSpPr>
        <p:spPr>
          <a:xfrm>
            <a:off x="2438400" y="4610100"/>
            <a:ext cx="1447800" cy="124460"/>
          </a:xfrm>
          <a:custGeom>
            <a:avLst/>
            <a:gdLst/>
            <a:ahLst/>
            <a:cxnLst/>
            <a:rect l="l" t="t" r="r" b="b"/>
            <a:pathLst>
              <a:path w="1447800" h="124460">
                <a:moveTo>
                  <a:pt x="0" y="124459"/>
                </a:moveTo>
                <a:lnTo>
                  <a:pt x="1447800" y="124459"/>
                </a:lnTo>
                <a:lnTo>
                  <a:pt x="1447800" y="0"/>
                </a:lnTo>
                <a:lnTo>
                  <a:pt x="0" y="0"/>
                </a:lnTo>
                <a:lnTo>
                  <a:pt x="0" y="124459"/>
                </a:lnTo>
                <a:close/>
              </a:path>
            </a:pathLst>
          </a:custGeom>
          <a:solidFill>
            <a:srgbClr val="30B6FC"/>
          </a:solidFill>
        </p:spPr>
        <p:txBody>
          <a:bodyPr wrap="square" lIns="0" tIns="0" rIns="0" bIns="0" rtlCol="0"/>
          <a:lstStyle/>
          <a:p>
            <a:endParaRPr/>
          </a:p>
        </p:txBody>
      </p:sp>
      <p:sp>
        <p:nvSpPr>
          <p:cNvPr id="21" name="object 21"/>
          <p:cNvSpPr/>
          <p:nvPr/>
        </p:nvSpPr>
        <p:spPr>
          <a:xfrm>
            <a:off x="3762375" y="4733925"/>
            <a:ext cx="123825" cy="742950"/>
          </a:xfrm>
          <a:custGeom>
            <a:avLst/>
            <a:gdLst/>
            <a:ahLst/>
            <a:cxnLst/>
            <a:rect l="l" t="t" r="r" b="b"/>
            <a:pathLst>
              <a:path w="123825" h="742950">
                <a:moveTo>
                  <a:pt x="123825" y="0"/>
                </a:moveTo>
                <a:lnTo>
                  <a:pt x="0" y="0"/>
                </a:lnTo>
                <a:lnTo>
                  <a:pt x="0" y="742950"/>
                </a:lnTo>
                <a:lnTo>
                  <a:pt x="123825" y="742950"/>
                </a:lnTo>
                <a:lnTo>
                  <a:pt x="123825" y="0"/>
                </a:lnTo>
                <a:close/>
              </a:path>
            </a:pathLst>
          </a:custGeom>
          <a:solidFill>
            <a:srgbClr val="30B6FC"/>
          </a:solidFill>
        </p:spPr>
        <p:txBody>
          <a:bodyPr wrap="square" lIns="0" tIns="0" rIns="0" bIns="0" rtlCol="0"/>
          <a:lstStyle/>
          <a:p>
            <a:endParaRPr/>
          </a:p>
        </p:txBody>
      </p:sp>
      <p:sp>
        <p:nvSpPr>
          <p:cNvPr id="22" name="object 22"/>
          <p:cNvSpPr/>
          <p:nvPr/>
        </p:nvSpPr>
        <p:spPr>
          <a:xfrm>
            <a:off x="2438400" y="4610100"/>
            <a:ext cx="1447800" cy="990600"/>
          </a:xfrm>
          <a:custGeom>
            <a:avLst/>
            <a:gdLst/>
            <a:ahLst/>
            <a:cxnLst/>
            <a:rect l="l" t="t" r="r" b="b"/>
            <a:pathLst>
              <a:path w="1447800" h="990600">
                <a:moveTo>
                  <a:pt x="0" y="0"/>
                </a:moveTo>
                <a:lnTo>
                  <a:pt x="1447800" y="0"/>
                </a:lnTo>
                <a:lnTo>
                  <a:pt x="1447800" y="990600"/>
                </a:lnTo>
                <a:lnTo>
                  <a:pt x="0" y="990600"/>
                </a:lnTo>
                <a:lnTo>
                  <a:pt x="0" y="0"/>
                </a:lnTo>
                <a:close/>
              </a:path>
            </a:pathLst>
          </a:custGeom>
          <a:ln w="15875">
            <a:solidFill>
              <a:srgbClr val="165D83"/>
            </a:solidFill>
          </a:ln>
        </p:spPr>
        <p:txBody>
          <a:bodyPr wrap="square" lIns="0" tIns="0" rIns="0" bIns="0" rtlCol="0"/>
          <a:lstStyle/>
          <a:p>
            <a:endParaRPr/>
          </a:p>
        </p:txBody>
      </p:sp>
      <p:sp>
        <p:nvSpPr>
          <p:cNvPr id="23" name="object 23"/>
          <p:cNvSpPr txBox="1"/>
          <p:nvPr/>
        </p:nvSpPr>
        <p:spPr>
          <a:xfrm>
            <a:off x="2514600" y="4733925"/>
            <a:ext cx="1247775" cy="687368"/>
          </a:xfrm>
          <a:prstGeom prst="rect">
            <a:avLst/>
          </a:prstGeom>
          <a:ln w="15875">
            <a:solidFill>
              <a:srgbClr val="165D83"/>
            </a:solidFill>
          </a:ln>
        </p:spPr>
        <p:txBody>
          <a:bodyPr vert="horz" wrap="square" lIns="0" tIns="40640" rIns="0" bIns="0" rtlCol="0">
            <a:spAutoFit/>
          </a:bodyPr>
          <a:lstStyle/>
          <a:p>
            <a:pPr marL="333375" marR="301625" indent="-22860" algn="just">
              <a:lnSpc>
                <a:spcPct val="100000"/>
              </a:lnSpc>
              <a:spcBef>
                <a:spcPts val="320"/>
              </a:spcBef>
            </a:pPr>
            <a:r>
              <a:rPr sz="1400" b="1" spc="-75" dirty="0">
                <a:latin typeface="Arial"/>
                <a:cs typeface="Arial"/>
              </a:rPr>
              <a:t>Gene</a:t>
            </a:r>
            <a:r>
              <a:rPr sz="1400" b="1" spc="-50" dirty="0">
                <a:latin typeface="Arial"/>
                <a:cs typeface="Arial"/>
              </a:rPr>
              <a:t>r</a:t>
            </a:r>
            <a:r>
              <a:rPr sz="1400" b="1" spc="-100" dirty="0">
                <a:latin typeface="Arial"/>
                <a:cs typeface="Arial"/>
              </a:rPr>
              <a:t>a</a:t>
            </a:r>
            <a:r>
              <a:rPr sz="1400" b="1" spc="10" dirty="0">
                <a:latin typeface="Arial"/>
                <a:cs typeface="Arial"/>
              </a:rPr>
              <a:t>l  </a:t>
            </a:r>
            <a:r>
              <a:rPr sz="1400" b="1" spc="-40" dirty="0">
                <a:latin typeface="Arial"/>
                <a:cs typeface="Arial"/>
              </a:rPr>
              <a:t>Ledger  </a:t>
            </a:r>
            <a:r>
              <a:rPr sz="1400" b="1" spc="-45" dirty="0">
                <a:latin typeface="Arial"/>
                <a:cs typeface="Arial"/>
              </a:rPr>
              <a:t>system</a:t>
            </a:r>
            <a:endParaRPr sz="1400" b="1">
              <a:latin typeface="Arial"/>
              <a:cs typeface="Arial"/>
            </a:endParaRPr>
          </a:p>
        </p:txBody>
      </p:sp>
      <p:sp>
        <p:nvSpPr>
          <p:cNvPr id="24" name="object 24"/>
          <p:cNvSpPr/>
          <p:nvPr/>
        </p:nvSpPr>
        <p:spPr>
          <a:xfrm>
            <a:off x="4724400" y="1447800"/>
            <a:ext cx="1600200" cy="4572000"/>
          </a:xfrm>
          <a:custGeom>
            <a:avLst/>
            <a:gdLst/>
            <a:ahLst/>
            <a:cxnLst/>
            <a:rect l="l" t="t" r="r" b="b"/>
            <a:pathLst>
              <a:path w="1600200" h="4572000">
                <a:moveTo>
                  <a:pt x="0" y="4572000"/>
                </a:moveTo>
                <a:lnTo>
                  <a:pt x="1600200" y="4572000"/>
                </a:lnTo>
                <a:lnTo>
                  <a:pt x="1600200" y="0"/>
                </a:lnTo>
                <a:lnTo>
                  <a:pt x="0" y="0"/>
                </a:lnTo>
                <a:lnTo>
                  <a:pt x="0" y="4572000"/>
                </a:lnTo>
                <a:close/>
              </a:path>
            </a:pathLst>
          </a:custGeom>
          <a:solidFill>
            <a:srgbClr val="FFFFFF"/>
          </a:solidFill>
        </p:spPr>
        <p:txBody>
          <a:bodyPr wrap="square" lIns="0" tIns="0" rIns="0" bIns="0" rtlCol="0"/>
          <a:lstStyle/>
          <a:p>
            <a:endParaRPr/>
          </a:p>
        </p:txBody>
      </p:sp>
      <p:sp>
        <p:nvSpPr>
          <p:cNvPr id="25" name="object 25"/>
          <p:cNvSpPr/>
          <p:nvPr/>
        </p:nvSpPr>
        <p:spPr>
          <a:xfrm>
            <a:off x="4724400" y="1447800"/>
            <a:ext cx="1600200" cy="4572000"/>
          </a:xfrm>
          <a:custGeom>
            <a:avLst/>
            <a:gdLst/>
            <a:ahLst/>
            <a:cxnLst/>
            <a:rect l="l" t="t" r="r" b="b"/>
            <a:pathLst>
              <a:path w="1600200" h="4572000">
                <a:moveTo>
                  <a:pt x="0" y="4572000"/>
                </a:moveTo>
                <a:lnTo>
                  <a:pt x="1600200" y="4572000"/>
                </a:lnTo>
                <a:lnTo>
                  <a:pt x="1600200" y="0"/>
                </a:lnTo>
                <a:lnTo>
                  <a:pt x="0" y="0"/>
                </a:lnTo>
                <a:lnTo>
                  <a:pt x="0" y="4572000"/>
                </a:lnTo>
                <a:close/>
              </a:path>
            </a:pathLst>
          </a:custGeom>
          <a:ln w="15875">
            <a:solidFill>
              <a:srgbClr val="165D83"/>
            </a:solidFill>
          </a:ln>
        </p:spPr>
        <p:txBody>
          <a:bodyPr wrap="square" lIns="0" tIns="0" rIns="0" bIns="0" rtlCol="0"/>
          <a:lstStyle/>
          <a:p>
            <a:endParaRPr/>
          </a:p>
        </p:txBody>
      </p:sp>
      <p:sp>
        <p:nvSpPr>
          <p:cNvPr id="26" name="object 26"/>
          <p:cNvSpPr/>
          <p:nvPr/>
        </p:nvSpPr>
        <p:spPr>
          <a:xfrm>
            <a:off x="4876800" y="1917700"/>
            <a:ext cx="533400" cy="762000"/>
          </a:xfrm>
          <a:custGeom>
            <a:avLst/>
            <a:gdLst/>
            <a:ahLst/>
            <a:cxnLst/>
            <a:rect l="l" t="t" r="r" b="b"/>
            <a:pathLst>
              <a:path w="533400" h="762000">
                <a:moveTo>
                  <a:pt x="266700" y="0"/>
                </a:moveTo>
                <a:lnTo>
                  <a:pt x="205540" y="3356"/>
                </a:lnTo>
                <a:lnTo>
                  <a:pt x="149400" y="12914"/>
                </a:lnTo>
                <a:lnTo>
                  <a:pt x="99881" y="27911"/>
                </a:lnTo>
                <a:lnTo>
                  <a:pt x="58582" y="47583"/>
                </a:lnTo>
                <a:lnTo>
                  <a:pt x="27103" y="71164"/>
                </a:lnTo>
                <a:lnTo>
                  <a:pt x="0" y="127000"/>
                </a:lnTo>
                <a:lnTo>
                  <a:pt x="0" y="635000"/>
                </a:lnTo>
                <a:lnTo>
                  <a:pt x="27103" y="690835"/>
                </a:lnTo>
                <a:lnTo>
                  <a:pt x="58582" y="714416"/>
                </a:lnTo>
                <a:lnTo>
                  <a:pt x="99881" y="734088"/>
                </a:lnTo>
                <a:lnTo>
                  <a:pt x="149400" y="749085"/>
                </a:lnTo>
                <a:lnTo>
                  <a:pt x="205540" y="758643"/>
                </a:lnTo>
                <a:lnTo>
                  <a:pt x="266700" y="762000"/>
                </a:lnTo>
                <a:lnTo>
                  <a:pt x="327859" y="758643"/>
                </a:lnTo>
                <a:lnTo>
                  <a:pt x="383999" y="749085"/>
                </a:lnTo>
                <a:lnTo>
                  <a:pt x="433518" y="734088"/>
                </a:lnTo>
                <a:lnTo>
                  <a:pt x="474817" y="714416"/>
                </a:lnTo>
                <a:lnTo>
                  <a:pt x="506296" y="690835"/>
                </a:lnTo>
                <a:lnTo>
                  <a:pt x="533400" y="635000"/>
                </a:lnTo>
                <a:lnTo>
                  <a:pt x="533400" y="127000"/>
                </a:lnTo>
                <a:lnTo>
                  <a:pt x="506296" y="71164"/>
                </a:lnTo>
                <a:lnTo>
                  <a:pt x="474817" y="47583"/>
                </a:lnTo>
                <a:lnTo>
                  <a:pt x="433518" y="27911"/>
                </a:lnTo>
                <a:lnTo>
                  <a:pt x="383999" y="12914"/>
                </a:lnTo>
                <a:lnTo>
                  <a:pt x="327859" y="3356"/>
                </a:lnTo>
                <a:lnTo>
                  <a:pt x="266700" y="0"/>
                </a:lnTo>
                <a:close/>
              </a:path>
            </a:pathLst>
          </a:custGeom>
          <a:solidFill>
            <a:srgbClr val="30B6FC"/>
          </a:solidFill>
        </p:spPr>
        <p:txBody>
          <a:bodyPr wrap="square" lIns="0" tIns="0" rIns="0" bIns="0" rtlCol="0"/>
          <a:lstStyle/>
          <a:p>
            <a:endParaRPr/>
          </a:p>
        </p:txBody>
      </p:sp>
      <p:sp>
        <p:nvSpPr>
          <p:cNvPr id="27" name="object 27"/>
          <p:cNvSpPr/>
          <p:nvPr/>
        </p:nvSpPr>
        <p:spPr>
          <a:xfrm>
            <a:off x="4876800" y="2044700"/>
            <a:ext cx="533400" cy="127000"/>
          </a:xfrm>
          <a:custGeom>
            <a:avLst/>
            <a:gdLst/>
            <a:ahLst/>
            <a:cxnLst/>
            <a:rect l="l" t="t" r="r" b="b"/>
            <a:pathLst>
              <a:path w="533400" h="127000">
                <a:moveTo>
                  <a:pt x="533400" y="0"/>
                </a:moveTo>
                <a:lnTo>
                  <a:pt x="506296" y="55835"/>
                </a:lnTo>
                <a:lnTo>
                  <a:pt x="474817" y="79416"/>
                </a:lnTo>
                <a:lnTo>
                  <a:pt x="433518" y="99088"/>
                </a:lnTo>
                <a:lnTo>
                  <a:pt x="383999" y="114085"/>
                </a:lnTo>
                <a:lnTo>
                  <a:pt x="327859" y="123643"/>
                </a:lnTo>
                <a:lnTo>
                  <a:pt x="266700" y="127000"/>
                </a:lnTo>
                <a:lnTo>
                  <a:pt x="205540" y="123643"/>
                </a:lnTo>
                <a:lnTo>
                  <a:pt x="149400" y="114085"/>
                </a:lnTo>
                <a:lnTo>
                  <a:pt x="99881" y="99088"/>
                </a:lnTo>
                <a:lnTo>
                  <a:pt x="58582" y="79416"/>
                </a:lnTo>
                <a:lnTo>
                  <a:pt x="27103" y="55835"/>
                </a:lnTo>
                <a:lnTo>
                  <a:pt x="0" y="0"/>
                </a:lnTo>
              </a:path>
            </a:pathLst>
          </a:custGeom>
          <a:ln w="15875">
            <a:solidFill>
              <a:srgbClr val="165D83"/>
            </a:solidFill>
          </a:ln>
        </p:spPr>
        <p:txBody>
          <a:bodyPr wrap="square" lIns="0" tIns="0" rIns="0" bIns="0" rtlCol="0"/>
          <a:lstStyle/>
          <a:p>
            <a:endParaRPr/>
          </a:p>
        </p:txBody>
      </p:sp>
      <p:sp>
        <p:nvSpPr>
          <p:cNvPr id="28" name="object 28"/>
          <p:cNvSpPr/>
          <p:nvPr/>
        </p:nvSpPr>
        <p:spPr>
          <a:xfrm>
            <a:off x="4876800" y="1917700"/>
            <a:ext cx="533400" cy="762000"/>
          </a:xfrm>
          <a:custGeom>
            <a:avLst/>
            <a:gdLst/>
            <a:ahLst/>
            <a:cxnLst/>
            <a:rect l="l" t="t" r="r" b="b"/>
            <a:pathLst>
              <a:path w="533400" h="762000">
                <a:moveTo>
                  <a:pt x="0" y="127000"/>
                </a:moveTo>
                <a:lnTo>
                  <a:pt x="27103" y="71164"/>
                </a:lnTo>
                <a:lnTo>
                  <a:pt x="58582" y="47583"/>
                </a:lnTo>
                <a:lnTo>
                  <a:pt x="99881" y="27911"/>
                </a:lnTo>
                <a:lnTo>
                  <a:pt x="149400" y="12914"/>
                </a:lnTo>
                <a:lnTo>
                  <a:pt x="205540" y="3356"/>
                </a:lnTo>
                <a:lnTo>
                  <a:pt x="266700" y="0"/>
                </a:lnTo>
                <a:lnTo>
                  <a:pt x="327859" y="3356"/>
                </a:lnTo>
                <a:lnTo>
                  <a:pt x="383999" y="12914"/>
                </a:lnTo>
                <a:lnTo>
                  <a:pt x="433518" y="27911"/>
                </a:lnTo>
                <a:lnTo>
                  <a:pt x="474817" y="47583"/>
                </a:lnTo>
                <a:lnTo>
                  <a:pt x="506296" y="71164"/>
                </a:lnTo>
                <a:lnTo>
                  <a:pt x="533400" y="127000"/>
                </a:lnTo>
                <a:lnTo>
                  <a:pt x="533400" y="635000"/>
                </a:lnTo>
                <a:lnTo>
                  <a:pt x="526357" y="664108"/>
                </a:lnTo>
                <a:lnTo>
                  <a:pt x="506296" y="690835"/>
                </a:lnTo>
                <a:lnTo>
                  <a:pt x="474817" y="714416"/>
                </a:lnTo>
                <a:lnTo>
                  <a:pt x="433518" y="734088"/>
                </a:lnTo>
                <a:lnTo>
                  <a:pt x="383999" y="749085"/>
                </a:lnTo>
                <a:lnTo>
                  <a:pt x="327859" y="758643"/>
                </a:lnTo>
                <a:lnTo>
                  <a:pt x="266700" y="762000"/>
                </a:lnTo>
                <a:lnTo>
                  <a:pt x="205540" y="758643"/>
                </a:lnTo>
                <a:lnTo>
                  <a:pt x="149400" y="749085"/>
                </a:lnTo>
                <a:lnTo>
                  <a:pt x="99881" y="734088"/>
                </a:lnTo>
                <a:lnTo>
                  <a:pt x="58582" y="714416"/>
                </a:lnTo>
                <a:lnTo>
                  <a:pt x="27103" y="690835"/>
                </a:lnTo>
                <a:lnTo>
                  <a:pt x="0" y="635000"/>
                </a:lnTo>
                <a:lnTo>
                  <a:pt x="0" y="127000"/>
                </a:lnTo>
                <a:close/>
              </a:path>
            </a:pathLst>
          </a:custGeom>
          <a:ln w="15875">
            <a:solidFill>
              <a:srgbClr val="165D83"/>
            </a:solidFill>
          </a:ln>
        </p:spPr>
        <p:txBody>
          <a:bodyPr wrap="square" lIns="0" tIns="0" rIns="0" bIns="0" rtlCol="0"/>
          <a:lstStyle/>
          <a:p>
            <a:endParaRPr/>
          </a:p>
        </p:txBody>
      </p:sp>
      <p:sp>
        <p:nvSpPr>
          <p:cNvPr id="29" name="object 29"/>
          <p:cNvSpPr/>
          <p:nvPr/>
        </p:nvSpPr>
        <p:spPr>
          <a:xfrm>
            <a:off x="4826000" y="3055747"/>
            <a:ext cx="533400" cy="762000"/>
          </a:xfrm>
          <a:custGeom>
            <a:avLst/>
            <a:gdLst/>
            <a:ahLst/>
            <a:cxnLst/>
            <a:rect l="l" t="t" r="r" b="b"/>
            <a:pathLst>
              <a:path w="533400" h="762000">
                <a:moveTo>
                  <a:pt x="266700" y="0"/>
                </a:moveTo>
                <a:lnTo>
                  <a:pt x="205540" y="3349"/>
                </a:lnTo>
                <a:lnTo>
                  <a:pt x="149400" y="12892"/>
                </a:lnTo>
                <a:lnTo>
                  <a:pt x="99881" y="27871"/>
                </a:lnTo>
                <a:lnTo>
                  <a:pt x="58582" y="47529"/>
                </a:lnTo>
                <a:lnTo>
                  <a:pt x="27103" y="71108"/>
                </a:lnTo>
                <a:lnTo>
                  <a:pt x="0" y="127000"/>
                </a:lnTo>
                <a:lnTo>
                  <a:pt x="0" y="635000"/>
                </a:lnTo>
                <a:lnTo>
                  <a:pt x="27103" y="690835"/>
                </a:lnTo>
                <a:lnTo>
                  <a:pt x="58582" y="714416"/>
                </a:lnTo>
                <a:lnTo>
                  <a:pt x="99881" y="734088"/>
                </a:lnTo>
                <a:lnTo>
                  <a:pt x="149400" y="749085"/>
                </a:lnTo>
                <a:lnTo>
                  <a:pt x="205540" y="758643"/>
                </a:lnTo>
                <a:lnTo>
                  <a:pt x="266700" y="762000"/>
                </a:lnTo>
                <a:lnTo>
                  <a:pt x="327859" y="758643"/>
                </a:lnTo>
                <a:lnTo>
                  <a:pt x="383999" y="749085"/>
                </a:lnTo>
                <a:lnTo>
                  <a:pt x="433518" y="734088"/>
                </a:lnTo>
                <a:lnTo>
                  <a:pt x="474817" y="714416"/>
                </a:lnTo>
                <a:lnTo>
                  <a:pt x="506296" y="690835"/>
                </a:lnTo>
                <a:lnTo>
                  <a:pt x="533400" y="635000"/>
                </a:lnTo>
                <a:lnTo>
                  <a:pt x="533400" y="127000"/>
                </a:lnTo>
                <a:lnTo>
                  <a:pt x="506296" y="71108"/>
                </a:lnTo>
                <a:lnTo>
                  <a:pt x="474817" y="47529"/>
                </a:lnTo>
                <a:lnTo>
                  <a:pt x="433518" y="27871"/>
                </a:lnTo>
                <a:lnTo>
                  <a:pt x="383999" y="12892"/>
                </a:lnTo>
                <a:lnTo>
                  <a:pt x="327859" y="3349"/>
                </a:lnTo>
                <a:lnTo>
                  <a:pt x="266700" y="0"/>
                </a:lnTo>
                <a:close/>
              </a:path>
            </a:pathLst>
          </a:custGeom>
          <a:solidFill>
            <a:srgbClr val="30B6FC"/>
          </a:solidFill>
        </p:spPr>
        <p:txBody>
          <a:bodyPr wrap="square" lIns="0" tIns="0" rIns="0" bIns="0" rtlCol="0"/>
          <a:lstStyle/>
          <a:p>
            <a:endParaRPr/>
          </a:p>
        </p:txBody>
      </p:sp>
      <p:sp>
        <p:nvSpPr>
          <p:cNvPr id="30" name="object 30"/>
          <p:cNvSpPr/>
          <p:nvPr/>
        </p:nvSpPr>
        <p:spPr>
          <a:xfrm>
            <a:off x="4826000" y="3182747"/>
            <a:ext cx="533400" cy="127000"/>
          </a:xfrm>
          <a:custGeom>
            <a:avLst/>
            <a:gdLst/>
            <a:ahLst/>
            <a:cxnLst/>
            <a:rect l="l" t="t" r="r" b="b"/>
            <a:pathLst>
              <a:path w="533400" h="127000">
                <a:moveTo>
                  <a:pt x="533400" y="0"/>
                </a:moveTo>
                <a:lnTo>
                  <a:pt x="506296" y="55835"/>
                </a:lnTo>
                <a:lnTo>
                  <a:pt x="474817" y="79416"/>
                </a:lnTo>
                <a:lnTo>
                  <a:pt x="433518" y="99088"/>
                </a:lnTo>
                <a:lnTo>
                  <a:pt x="383999" y="114085"/>
                </a:lnTo>
                <a:lnTo>
                  <a:pt x="327859" y="123643"/>
                </a:lnTo>
                <a:lnTo>
                  <a:pt x="266700" y="127000"/>
                </a:lnTo>
                <a:lnTo>
                  <a:pt x="205540" y="123643"/>
                </a:lnTo>
                <a:lnTo>
                  <a:pt x="149400" y="114085"/>
                </a:lnTo>
                <a:lnTo>
                  <a:pt x="99881" y="99088"/>
                </a:lnTo>
                <a:lnTo>
                  <a:pt x="58582" y="79416"/>
                </a:lnTo>
                <a:lnTo>
                  <a:pt x="27103" y="55835"/>
                </a:lnTo>
                <a:lnTo>
                  <a:pt x="0" y="0"/>
                </a:lnTo>
              </a:path>
            </a:pathLst>
          </a:custGeom>
          <a:ln w="15875">
            <a:solidFill>
              <a:srgbClr val="165D83"/>
            </a:solidFill>
          </a:ln>
        </p:spPr>
        <p:txBody>
          <a:bodyPr wrap="square" lIns="0" tIns="0" rIns="0" bIns="0" rtlCol="0"/>
          <a:lstStyle/>
          <a:p>
            <a:endParaRPr/>
          </a:p>
        </p:txBody>
      </p:sp>
      <p:sp>
        <p:nvSpPr>
          <p:cNvPr id="31" name="object 31"/>
          <p:cNvSpPr/>
          <p:nvPr/>
        </p:nvSpPr>
        <p:spPr>
          <a:xfrm>
            <a:off x="4826000" y="3055747"/>
            <a:ext cx="533400" cy="762000"/>
          </a:xfrm>
          <a:custGeom>
            <a:avLst/>
            <a:gdLst/>
            <a:ahLst/>
            <a:cxnLst/>
            <a:rect l="l" t="t" r="r" b="b"/>
            <a:pathLst>
              <a:path w="533400" h="762000">
                <a:moveTo>
                  <a:pt x="0" y="127000"/>
                </a:moveTo>
                <a:lnTo>
                  <a:pt x="27103" y="71108"/>
                </a:lnTo>
                <a:lnTo>
                  <a:pt x="58582" y="47529"/>
                </a:lnTo>
                <a:lnTo>
                  <a:pt x="99881" y="27871"/>
                </a:lnTo>
                <a:lnTo>
                  <a:pt x="149400" y="12892"/>
                </a:lnTo>
                <a:lnTo>
                  <a:pt x="205540" y="3349"/>
                </a:lnTo>
                <a:lnTo>
                  <a:pt x="266700" y="0"/>
                </a:lnTo>
                <a:lnTo>
                  <a:pt x="327859" y="3349"/>
                </a:lnTo>
                <a:lnTo>
                  <a:pt x="383999" y="12892"/>
                </a:lnTo>
                <a:lnTo>
                  <a:pt x="433518" y="27871"/>
                </a:lnTo>
                <a:lnTo>
                  <a:pt x="474817" y="47529"/>
                </a:lnTo>
                <a:lnTo>
                  <a:pt x="506296" y="71108"/>
                </a:lnTo>
                <a:lnTo>
                  <a:pt x="533400" y="127000"/>
                </a:lnTo>
                <a:lnTo>
                  <a:pt x="533400" y="635000"/>
                </a:lnTo>
                <a:lnTo>
                  <a:pt x="526357" y="664108"/>
                </a:lnTo>
                <a:lnTo>
                  <a:pt x="506296" y="690835"/>
                </a:lnTo>
                <a:lnTo>
                  <a:pt x="474817" y="714416"/>
                </a:lnTo>
                <a:lnTo>
                  <a:pt x="433518" y="734088"/>
                </a:lnTo>
                <a:lnTo>
                  <a:pt x="383999" y="749085"/>
                </a:lnTo>
                <a:lnTo>
                  <a:pt x="327859" y="758643"/>
                </a:lnTo>
                <a:lnTo>
                  <a:pt x="266700" y="762000"/>
                </a:lnTo>
                <a:lnTo>
                  <a:pt x="205540" y="758643"/>
                </a:lnTo>
                <a:lnTo>
                  <a:pt x="149400" y="749085"/>
                </a:lnTo>
                <a:lnTo>
                  <a:pt x="99881" y="734088"/>
                </a:lnTo>
                <a:lnTo>
                  <a:pt x="58582" y="714416"/>
                </a:lnTo>
                <a:lnTo>
                  <a:pt x="27103" y="690835"/>
                </a:lnTo>
                <a:lnTo>
                  <a:pt x="0" y="635000"/>
                </a:lnTo>
                <a:lnTo>
                  <a:pt x="0" y="127000"/>
                </a:lnTo>
                <a:close/>
              </a:path>
            </a:pathLst>
          </a:custGeom>
          <a:ln w="15875">
            <a:solidFill>
              <a:srgbClr val="165D83"/>
            </a:solidFill>
          </a:ln>
        </p:spPr>
        <p:txBody>
          <a:bodyPr wrap="square" lIns="0" tIns="0" rIns="0" bIns="0" rtlCol="0"/>
          <a:lstStyle/>
          <a:p>
            <a:endParaRPr/>
          </a:p>
        </p:txBody>
      </p:sp>
      <p:sp>
        <p:nvSpPr>
          <p:cNvPr id="32" name="object 32"/>
          <p:cNvSpPr/>
          <p:nvPr/>
        </p:nvSpPr>
        <p:spPr>
          <a:xfrm>
            <a:off x="4851400" y="4127500"/>
            <a:ext cx="533400" cy="762000"/>
          </a:xfrm>
          <a:custGeom>
            <a:avLst/>
            <a:gdLst/>
            <a:ahLst/>
            <a:cxnLst/>
            <a:rect l="l" t="t" r="r" b="b"/>
            <a:pathLst>
              <a:path w="533400" h="762000">
                <a:moveTo>
                  <a:pt x="266700" y="0"/>
                </a:moveTo>
                <a:lnTo>
                  <a:pt x="205540" y="3356"/>
                </a:lnTo>
                <a:lnTo>
                  <a:pt x="149400" y="12914"/>
                </a:lnTo>
                <a:lnTo>
                  <a:pt x="99881" y="27911"/>
                </a:lnTo>
                <a:lnTo>
                  <a:pt x="58582" y="47583"/>
                </a:lnTo>
                <a:lnTo>
                  <a:pt x="27103" y="71164"/>
                </a:lnTo>
                <a:lnTo>
                  <a:pt x="0" y="127000"/>
                </a:lnTo>
                <a:lnTo>
                  <a:pt x="0" y="635000"/>
                </a:lnTo>
                <a:lnTo>
                  <a:pt x="27103" y="690835"/>
                </a:lnTo>
                <a:lnTo>
                  <a:pt x="58582" y="714416"/>
                </a:lnTo>
                <a:lnTo>
                  <a:pt x="99881" y="734088"/>
                </a:lnTo>
                <a:lnTo>
                  <a:pt x="149400" y="749085"/>
                </a:lnTo>
                <a:lnTo>
                  <a:pt x="205540" y="758643"/>
                </a:lnTo>
                <a:lnTo>
                  <a:pt x="266700" y="762000"/>
                </a:lnTo>
                <a:lnTo>
                  <a:pt x="327859" y="758643"/>
                </a:lnTo>
                <a:lnTo>
                  <a:pt x="383999" y="749085"/>
                </a:lnTo>
                <a:lnTo>
                  <a:pt x="433518" y="734088"/>
                </a:lnTo>
                <a:lnTo>
                  <a:pt x="474817" y="714416"/>
                </a:lnTo>
                <a:lnTo>
                  <a:pt x="506296" y="690835"/>
                </a:lnTo>
                <a:lnTo>
                  <a:pt x="533400" y="635000"/>
                </a:lnTo>
                <a:lnTo>
                  <a:pt x="533400" y="127000"/>
                </a:lnTo>
                <a:lnTo>
                  <a:pt x="506296" y="71164"/>
                </a:lnTo>
                <a:lnTo>
                  <a:pt x="474817" y="47583"/>
                </a:lnTo>
                <a:lnTo>
                  <a:pt x="433518" y="27911"/>
                </a:lnTo>
                <a:lnTo>
                  <a:pt x="383999" y="12914"/>
                </a:lnTo>
                <a:lnTo>
                  <a:pt x="327859" y="3356"/>
                </a:lnTo>
                <a:lnTo>
                  <a:pt x="266700" y="0"/>
                </a:lnTo>
                <a:close/>
              </a:path>
            </a:pathLst>
          </a:custGeom>
          <a:solidFill>
            <a:srgbClr val="30B6FC"/>
          </a:solidFill>
        </p:spPr>
        <p:txBody>
          <a:bodyPr wrap="square" lIns="0" tIns="0" rIns="0" bIns="0" rtlCol="0"/>
          <a:lstStyle/>
          <a:p>
            <a:endParaRPr/>
          </a:p>
        </p:txBody>
      </p:sp>
      <p:sp>
        <p:nvSpPr>
          <p:cNvPr id="33" name="object 33"/>
          <p:cNvSpPr/>
          <p:nvPr/>
        </p:nvSpPr>
        <p:spPr>
          <a:xfrm>
            <a:off x="4851400" y="4254500"/>
            <a:ext cx="533400" cy="127000"/>
          </a:xfrm>
          <a:custGeom>
            <a:avLst/>
            <a:gdLst/>
            <a:ahLst/>
            <a:cxnLst/>
            <a:rect l="l" t="t" r="r" b="b"/>
            <a:pathLst>
              <a:path w="533400" h="127000">
                <a:moveTo>
                  <a:pt x="533400" y="0"/>
                </a:moveTo>
                <a:lnTo>
                  <a:pt x="506296" y="55835"/>
                </a:lnTo>
                <a:lnTo>
                  <a:pt x="474817" y="79416"/>
                </a:lnTo>
                <a:lnTo>
                  <a:pt x="433518" y="99088"/>
                </a:lnTo>
                <a:lnTo>
                  <a:pt x="383999" y="114085"/>
                </a:lnTo>
                <a:lnTo>
                  <a:pt x="327859" y="123643"/>
                </a:lnTo>
                <a:lnTo>
                  <a:pt x="266700" y="127000"/>
                </a:lnTo>
                <a:lnTo>
                  <a:pt x="205540" y="123643"/>
                </a:lnTo>
                <a:lnTo>
                  <a:pt x="149400" y="114085"/>
                </a:lnTo>
                <a:lnTo>
                  <a:pt x="99881" y="99088"/>
                </a:lnTo>
                <a:lnTo>
                  <a:pt x="58582" y="79416"/>
                </a:lnTo>
                <a:lnTo>
                  <a:pt x="27103" y="55835"/>
                </a:lnTo>
                <a:lnTo>
                  <a:pt x="0" y="0"/>
                </a:lnTo>
              </a:path>
            </a:pathLst>
          </a:custGeom>
          <a:ln w="15875">
            <a:solidFill>
              <a:srgbClr val="165D83"/>
            </a:solidFill>
          </a:ln>
        </p:spPr>
        <p:txBody>
          <a:bodyPr wrap="square" lIns="0" tIns="0" rIns="0" bIns="0" rtlCol="0"/>
          <a:lstStyle/>
          <a:p>
            <a:endParaRPr/>
          </a:p>
        </p:txBody>
      </p:sp>
      <p:sp>
        <p:nvSpPr>
          <p:cNvPr id="34" name="object 34"/>
          <p:cNvSpPr/>
          <p:nvPr/>
        </p:nvSpPr>
        <p:spPr>
          <a:xfrm>
            <a:off x="4851400" y="4127500"/>
            <a:ext cx="533400" cy="762000"/>
          </a:xfrm>
          <a:custGeom>
            <a:avLst/>
            <a:gdLst/>
            <a:ahLst/>
            <a:cxnLst/>
            <a:rect l="l" t="t" r="r" b="b"/>
            <a:pathLst>
              <a:path w="533400" h="762000">
                <a:moveTo>
                  <a:pt x="0" y="127000"/>
                </a:moveTo>
                <a:lnTo>
                  <a:pt x="27103" y="71164"/>
                </a:lnTo>
                <a:lnTo>
                  <a:pt x="58582" y="47583"/>
                </a:lnTo>
                <a:lnTo>
                  <a:pt x="99881" y="27911"/>
                </a:lnTo>
                <a:lnTo>
                  <a:pt x="149400" y="12914"/>
                </a:lnTo>
                <a:lnTo>
                  <a:pt x="205540" y="3356"/>
                </a:lnTo>
                <a:lnTo>
                  <a:pt x="266700" y="0"/>
                </a:lnTo>
                <a:lnTo>
                  <a:pt x="327859" y="3356"/>
                </a:lnTo>
                <a:lnTo>
                  <a:pt x="383999" y="12914"/>
                </a:lnTo>
                <a:lnTo>
                  <a:pt x="433518" y="27911"/>
                </a:lnTo>
                <a:lnTo>
                  <a:pt x="474817" y="47583"/>
                </a:lnTo>
                <a:lnTo>
                  <a:pt x="506296" y="71164"/>
                </a:lnTo>
                <a:lnTo>
                  <a:pt x="533400" y="127000"/>
                </a:lnTo>
                <a:lnTo>
                  <a:pt x="533400" y="635000"/>
                </a:lnTo>
                <a:lnTo>
                  <a:pt x="526357" y="664108"/>
                </a:lnTo>
                <a:lnTo>
                  <a:pt x="506296" y="690835"/>
                </a:lnTo>
                <a:lnTo>
                  <a:pt x="474817" y="714416"/>
                </a:lnTo>
                <a:lnTo>
                  <a:pt x="433518" y="734088"/>
                </a:lnTo>
                <a:lnTo>
                  <a:pt x="383999" y="749085"/>
                </a:lnTo>
                <a:lnTo>
                  <a:pt x="327859" y="758643"/>
                </a:lnTo>
                <a:lnTo>
                  <a:pt x="266700" y="762000"/>
                </a:lnTo>
                <a:lnTo>
                  <a:pt x="205540" y="758643"/>
                </a:lnTo>
                <a:lnTo>
                  <a:pt x="149400" y="749085"/>
                </a:lnTo>
                <a:lnTo>
                  <a:pt x="99881" y="734088"/>
                </a:lnTo>
                <a:lnTo>
                  <a:pt x="58582" y="714416"/>
                </a:lnTo>
                <a:lnTo>
                  <a:pt x="27103" y="690835"/>
                </a:lnTo>
                <a:lnTo>
                  <a:pt x="0" y="635000"/>
                </a:lnTo>
                <a:lnTo>
                  <a:pt x="0" y="127000"/>
                </a:lnTo>
                <a:close/>
              </a:path>
            </a:pathLst>
          </a:custGeom>
          <a:ln w="15875">
            <a:solidFill>
              <a:srgbClr val="165D83"/>
            </a:solidFill>
          </a:ln>
        </p:spPr>
        <p:txBody>
          <a:bodyPr wrap="square" lIns="0" tIns="0" rIns="0" bIns="0" rtlCol="0"/>
          <a:lstStyle/>
          <a:p>
            <a:endParaRPr/>
          </a:p>
        </p:txBody>
      </p:sp>
      <p:sp>
        <p:nvSpPr>
          <p:cNvPr id="35" name="object 35"/>
          <p:cNvSpPr/>
          <p:nvPr/>
        </p:nvSpPr>
        <p:spPr>
          <a:xfrm>
            <a:off x="4876800" y="5105400"/>
            <a:ext cx="533400" cy="762000"/>
          </a:xfrm>
          <a:custGeom>
            <a:avLst/>
            <a:gdLst/>
            <a:ahLst/>
            <a:cxnLst/>
            <a:rect l="l" t="t" r="r" b="b"/>
            <a:pathLst>
              <a:path w="533400" h="762000">
                <a:moveTo>
                  <a:pt x="266700" y="0"/>
                </a:moveTo>
                <a:lnTo>
                  <a:pt x="205540" y="3356"/>
                </a:lnTo>
                <a:lnTo>
                  <a:pt x="149400" y="12914"/>
                </a:lnTo>
                <a:lnTo>
                  <a:pt x="99881" y="27911"/>
                </a:lnTo>
                <a:lnTo>
                  <a:pt x="58582" y="47583"/>
                </a:lnTo>
                <a:lnTo>
                  <a:pt x="27103" y="71164"/>
                </a:lnTo>
                <a:lnTo>
                  <a:pt x="0" y="127000"/>
                </a:lnTo>
                <a:lnTo>
                  <a:pt x="0" y="635000"/>
                </a:lnTo>
                <a:lnTo>
                  <a:pt x="27103" y="690852"/>
                </a:lnTo>
                <a:lnTo>
                  <a:pt x="58582" y="714432"/>
                </a:lnTo>
                <a:lnTo>
                  <a:pt x="99881" y="734100"/>
                </a:lnTo>
                <a:lnTo>
                  <a:pt x="149400" y="749091"/>
                </a:lnTo>
                <a:lnTo>
                  <a:pt x="205540" y="758645"/>
                </a:lnTo>
                <a:lnTo>
                  <a:pt x="266700" y="762000"/>
                </a:lnTo>
                <a:lnTo>
                  <a:pt x="327859" y="758645"/>
                </a:lnTo>
                <a:lnTo>
                  <a:pt x="383999" y="749091"/>
                </a:lnTo>
                <a:lnTo>
                  <a:pt x="433518" y="734100"/>
                </a:lnTo>
                <a:lnTo>
                  <a:pt x="474817" y="714432"/>
                </a:lnTo>
                <a:lnTo>
                  <a:pt x="506296" y="690852"/>
                </a:lnTo>
                <a:lnTo>
                  <a:pt x="533400" y="635000"/>
                </a:lnTo>
                <a:lnTo>
                  <a:pt x="533400" y="127000"/>
                </a:lnTo>
                <a:lnTo>
                  <a:pt x="506296" y="71164"/>
                </a:lnTo>
                <a:lnTo>
                  <a:pt x="474817" y="47583"/>
                </a:lnTo>
                <a:lnTo>
                  <a:pt x="433518" y="27911"/>
                </a:lnTo>
                <a:lnTo>
                  <a:pt x="383999" y="12914"/>
                </a:lnTo>
                <a:lnTo>
                  <a:pt x="327859" y="3356"/>
                </a:lnTo>
                <a:lnTo>
                  <a:pt x="266700" y="0"/>
                </a:lnTo>
                <a:close/>
              </a:path>
            </a:pathLst>
          </a:custGeom>
          <a:solidFill>
            <a:srgbClr val="30B6FC"/>
          </a:solidFill>
        </p:spPr>
        <p:txBody>
          <a:bodyPr wrap="square" lIns="0" tIns="0" rIns="0" bIns="0" rtlCol="0"/>
          <a:lstStyle/>
          <a:p>
            <a:endParaRPr/>
          </a:p>
        </p:txBody>
      </p:sp>
      <p:sp>
        <p:nvSpPr>
          <p:cNvPr id="36" name="object 36"/>
          <p:cNvSpPr/>
          <p:nvPr/>
        </p:nvSpPr>
        <p:spPr>
          <a:xfrm>
            <a:off x="4876800" y="5232400"/>
            <a:ext cx="533400" cy="127000"/>
          </a:xfrm>
          <a:custGeom>
            <a:avLst/>
            <a:gdLst/>
            <a:ahLst/>
            <a:cxnLst/>
            <a:rect l="l" t="t" r="r" b="b"/>
            <a:pathLst>
              <a:path w="533400" h="127000">
                <a:moveTo>
                  <a:pt x="533400" y="0"/>
                </a:moveTo>
                <a:lnTo>
                  <a:pt x="506296" y="55835"/>
                </a:lnTo>
                <a:lnTo>
                  <a:pt x="474817" y="79416"/>
                </a:lnTo>
                <a:lnTo>
                  <a:pt x="433518" y="99088"/>
                </a:lnTo>
                <a:lnTo>
                  <a:pt x="383999" y="114085"/>
                </a:lnTo>
                <a:lnTo>
                  <a:pt x="327859" y="123643"/>
                </a:lnTo>
                <a:lnTo>
                  <a:pt x="266700" y="127000"/>
                </a:lnTo>
                <a:lnTo>
                  <a:pt x="205540" y="123643"/>
                </a:lnTo>
                <a:lnTo>
                  <a:pt x="149400" y="114085"/>
                </a:lnTo>
                <a:lnTo>
                  <a:pt x="99881" y="99088"/>
                </a:lnTo>
                <a:lnTo>
                  <a:pt x="58582" y="79416"/>
                </a:lnTo>
                <a:lnTo>
                  <a:pt x="27103" y="55835"/>
                </a:lnTo>
                <a:lnTo>
                  <a:pt x="0" y="0"/>
                </a:lnTo>
              </a:path>
            </a:pathLst>
          </a:custGeom>
          <a:ln w="15875">
            <a:solidFill>
              <a:srgbClr val="165D83"/>
            </a:solidFill>
          </a:ln>
        </p:spPr>
        <p:txBody>
          <a:bodyPr wrap="square" lIns="0" tIns="0" rIns="0" bIns="0" rtlCol="0"/>
          <a:lstStyle/>
          <a:p>
            <a:endParaRPr/>
          </a:p>
        </p:txBody>
      </p:sp>
      <p:sp>
        <p:nvSpPr>
          <p:cNvPr id="37" name="object 37"/>
          <p:cNvSpPr/>
          <p:nvPr/>
        </p:nvSpPr>
        <p:spPr>
          <a:xfrm>
            <a:off x="4876800" y="5105400"/>
            <a:ext cx="533400" cy="762000"/>
          </a:xfrm>
          <a:custGeom>
            <a:avLst/>
            <a:gdLst/>
            <a:ahLst/>
            <a:cxnLst/>
            <a:rect l="l" t="t" r="r" b="b"/>
            <a:pathLst>
              <a:path w="533400" h="762000">
                <a:moveTo>
                  <a:pt x="0" y="127000"/>
                </a:moveTo>
                <a:lnTo>
                  <a:pt x="27103" y="71164"/>
                </a:lnTo>
                <a:lnTo>
                  <a:pt x="58582" y="47583"/>
                </a:lnTo>
                <a:lnTo>
                  <a:pt x="99881" y="27911"/>
                </a:lnTo>
                <a:lnTo>
                  <a:pt x="149400" y="12914"/>
                </a:lnTo>
                <a:lnTo>
                  <a:pt x="205540" y="3356"/>
                </a:lnTo>
                <a:lnTo>
                  <a:pt x="266700" y="0"/>
                </a:lnTo>
                <a:lnTo>
                  <a:pt x="327859" y="3356"/>
                </a:lnTo>
                <a:lnTo>
                  <a:pt x="383999" y="12914"/>
                </a:lnTo>
                <a:lnTo>
                  <a:pt x="433518" y="27911"/>
                </a:lnTo>
                <a:lnTo>
                  <a:pt x="474817" y="47583"/>
                </a:lnTo>
                <a:lnTo>
                  <a:pt x="506296" y="71164"/>
                </a:lnTo>
                <a:lnTo>
                  <a:pt x="533400" y="127000"/>
                </a:lnTo>
                <a:lnTo>
                  <a:pt x="533400" y="635000"/>
                </a:lnTo>
                <a:lnTo>
                  <a:pt x="526357" y="664120"/>
                </a:lnTo>
                <a:lnTo>
                  <a:pt x="506296" y="690852"/>
                </a:lnTo>
                <a:lnTo>
                  <a:pt x="474817" y="714432"/>
                </a:lnTo>
                <a:lnTo>
                  <a:pt x="433518" y="734100"/>
                </a:lnTo>
                <a:lnTo>
                  <a:pt x="383999" y="749091"/>
                </a:lnTo>
                <a:lnTo>
                  <a:pt x="327859" y="758645"/>
                </a:lnTo>
                <a:lnTo>
                  <a:pt x="266700" y="762000"/>
                </a:lnTo>
                <a:lnTo>
                  <a:pt x="205540" y="758645"/>
                </a:lnTo>
                <a:lnTo>
                  <a:pt x="149400" y="749091"/>
                </a:lnTo>
                <a:lnTo>
                  <a:pt x="99881" y="734100"/>
                </a:lnTo>
                <a:lnTo>
                  <a:pt x="58582" y="714432"/>
                </a:lnTo>
                <a:lnTo>
                  <a:pt x="27103" y="690852"/>
                </a:lnTo>
                <a:lnTo>
                  <a:pt x="0" y="635000"/>
                </a:lnTo>
                <a:lnTo>
                  <a:pt x="0" y="127000"/>
                </a:lnTo>
                <a:close/>
              </a:path>
            </a:pathLst>
          </a:custGeom>
          <a:ln w="15875">
            <a:solidFill>
              <a:srgbClr val="165D83"/>
            </a:solidFill>
          </a:ln>
        </p:spPr>
        <p:txBody>
          <a:bodyPr wrap="square" lIns="0" tIns="0" rIns="0" bIns="0" rtlCol="0"/>
          <a:lstStyle/>
          <a:p>
            <a:endParaRPr/>
          </a:p>
        </p:txBody>
      </p:sp>
      <p:sp>
        <p:nvSpPr>
          <p:cNvPr id="38" name="object 38"/>
          <p:cNvSpPr/>
          <p:nvPr/>
        </p:nvSpPr>
        <p:spPr>
          <a:xfrm>
            <a:off x="6705600" y="4013200"/>
            <a:ext cx="914400" cy="114300"/>
          </a:xfrm>
          <a:custGeom>
            <a:avLst/>
            <a:gdLst/>
            <a:ahLst/>
            <a:cxnLst/>
            <a:rect l="l" t="t" r="r" b="b"/>
            <a:pathLst>
              <a:path w="914400" h="114300">
                <a:moveTo>
                  <a:pt x="0" y="114300"/>
                </a:moveTo>
                <a:lnTo>
                  <a:pt x="914400" y="114300"/>
                </a:lnTo>
                <a:lnTo>
                  <a:pt x="914400" y="0"/>
                </a:lnTo>
                <a:lnTo>
                  <a:pt x="0" y="0"/>
                </a:lnTo>
                <a:lnTo>
                  <a:pt x="0" y="114300"/>
                </a:lnTo>
                <a:close/>
              </a:path>
            </a:pathLst>
          </a:custGeom>
          <a:solidFill>
            <a:srgbClr val="30B6FC"/>
          </a:solidFill>
        </p:spPr>
        <p:txBody>
          <a:bodyPr wrap="square" lIns="0" tIns="0" rIns="0" bIns="0" rtlCol="0"/>
          <a:lstStyle/>
          <a:p>
            <a:endParaRPr/>
          </a:p>
        </p:txBody>
      </p:sp>
      <p:sp>
        <p:nvSpPr>
          <p:cNvPr id="39" name="object 39"/>
          <p:cNvSpPr/>
          <p:nvPr/>
        </p:nvSpPr>
        <p:spPr>
          <a:xfrm>
            <a:off x="6705600" y="3086100"/>
            <a:ext cx="114300" cy="927100"/>
          </a:xfrm>
          <a:custGeom>
            <a:avLst/>
            <a:gdLst/>
            <a:ahLst/>
            <a:cxnLst/>
            <a:rect l="l" t="t" r="r" b="b"/>
            <a:pathLst>
              <a:path w="114300" h="927100">
                <a:moveTo>
                  <a:pt x="0" y="927100"/>
                </a:moveTo>
                <a:lnTo>
                  <a:pt x="114300" y="927100"/>
                </a:lnTo>
                <a:lnTo>
                  <a:pt x="114300" y="0"/>
                </a:lnTo>
                <a:lnTo>
                  <a:pt x="0" y="0"/>
                </a:lnTo>
                <a:lnTo>
                  <a:pt x="0" y="927100"/>
                </a:lnTo>
                <a:close/>
              </a:path>
            </a:pathLst>
          </a:custGeom>
          <a:solidFill>
            <a:srgbClr val="30B6FC"/>
          </a:solidFill>
        </p:spPr>
        <p:txBody>
          <a:bodyPr wrap="square" lIns="0" tIns="0" rIns="0" bIns="0" rtlCol="0"/>
          <a:lstStyle/>
          <a:p>
            <a:endParaRPr/>
          </a:p>
        </p:txBody>
      </p:sp>
      <p:sp>
        <p:nvSpPr>
          <p:cNvPr id="40" name="object 40"/>
          <p:cNvSpPr/>
          <p:nvPr/>
        </p:nvSpPr>
        <p:spPr>
          <a:xfrm>
            <a:off x="6705600" y="2971800"/>
            <a:ext cx="914400" cy="114300"/>
          </a:xfrm>
          <a:custGeom>
            <a:avLst/>
            <a:gdLst/>
            <a:ahLst/>
            <a:cxnLst/>
            <a:rect l="l" t="t" r="r" b="b"/>
            <a:pathLst>
              <a:path w="914400" h="114300">
                <a:moveTo>
                  <a:pt x="0" y="114300"/>
                </a:moveTo>
                <a:lnTo>
                  <a:pt x="914400" y="114300"/>
                </a:lnTo>
                <a:lnTo>
                  <a:pt x="914400" y="0"/>
                </a:lnTo>
                <a:lnTo>
                  <a:pt x="0" y="0"/>
                </a:lnTo>
                <a:lnTo>
                  <a:pt x="0" y="114300"/>
                </a:lnTo>
                <a:close/>
              </a:path>
            </a:pathLst>
          </a:custGeom>
          <a:solidFill>
            <a:srgbClr val="30B6FC"/>
          </a:solidFill>
        </p:spPr>
        <p:txBody>
          <a:bodyPr wrap="square" lIns="0" tIns="0" rIns="0" bIns="0" rtlCol="0"/>
          <a:lstStyle/>
          <a:p>
            <a:endParaRPr/>
          </a:p>
        </p:txBody>
      </p:sp>
      <p:sp>
        <p:nvSpPr>
          <p:cNvPr id="41" name="object 41"/>
          <p:cNvSpPr/>
          <p:nvPr/>
        </p:nvSpPr>
        <p:spPr>
          <a:xfrm>
            <a:off x="7505700" y="3086100"/>
            <a:ext cx="114300" cy="927100"/>
          </a:xfrm>
          <a:custGeom>
            <a:avLst/>
            <a:gdLst/>
            <a:ahLst/>
            <a:cxnLst/>
            <a:rect l="l" t="t" r="r" b="b"/>
            <a:pathLst>
              <a:path w="114300" h="927100">
                <a:moveTo>
                  <a:pt x="114300" y="0"/>
                </a:moveTo>
                <a:lnTo>
                  <a:pt x="0" y="0"/>
                </a:lnTo>
                <a:lnTo>
                  <a:pt x="0" y="927100"/>
                </a:lnTo>
                <a:lnTo>
                  <a:pt x="114300" y="927100"/>
                </a:lnTo>
                <a:lnTo>
                  <a:pt x="114300" y="0"/>
                </a:lnTo>
                <a:close/>
              </a:path>
            </a:pathLst>
          </a:custGeom>
          <a:solidFill>
            <a:srgbClr val="30B6FC"/>
          </a:solidFill>
        </p:spPr>
        <p:txBody>
          <a:bodyPr wrap="square" lIns="0" tIns="0" rIns="0" bIns="0" rtlCol="0"/>
          <a:lstStyle/>
          <a:p>
            <a:endParaRPr/>
          </a:p>
        </p:txBody>
      </p:sp>
      <p:sp>
        <p:nvSpPr>
          <p:cNvPr id="42" name="object 42"/>
          <p:cNvSpPr/>
          <p:nvPr/>
        </p:nvSpPr>
        <p:spPr>
          <a:xfrm>
            <a:off x="6705600" y="2971800"/>
            <a:ext cx="914400" cy="1155700"/>
          </a:xfrm>
          <a:custGeom>
            <a:avLst/>
            <a:gdLst/>
            <a:ahLst/>
            <a:cxnLst/>
            <a:rect l="l" t="t" r="r" b="b"/>
            <a:pathLst>
              <a:path w="914400" h="1155700">
                <a:moveTo>
                  <a:pt x="0" y="0"/>
                </a:moveTo>
                <a:lnTo>
                  <a:pt x="914400" y="0"/>
                </a:lnTo>
                <a:lnTo>
                  <a:pt x="914400" y="1155700"/>
                </a:lnTo>
                <a:lnTo>
                  <a:pt x="0" y="1155700"/>
                </a:lnTo>
                <a:lnTo>
                  <a:pt x="0" y="0"/>
                </a:lnTo>
                <a:close/>
              </a:path>
            </a:pathLst>
          </a:custGeom>
          <a:ln w="15875">
            <a:solidFill>
              <a:srgbClr val="165D83"/>
            </a:solidFill>
          </a:ln>
        </p:spPr>
        <p:txBody>
          <a:bodyPr wrap="square" lIns="0" tIns="0" rIns="0" bIns="0" rtlCol="0"/>
          <a:lstStyle/>
          <a:p>
            <a:endParaRPr/>
          </a:p>
        </p:txBody>
      </p:sp>
      <p:sp>
        <p:nvSpPr>
          <p:cNvPr id="43" name="object 43"/>
          <p:cNvSpPr txBox="1"/>
          <p:nvPr/>
        </p:nvSpPr>
        <p:spPr>
          <a:xfrm>
            <a:off x="6819900" y="3086100"/>
            <a:ext cx="685800" cy="927100"/>
          </a:xfrm>
          <a:prstGeom prst="rect">
            <a:avLst/>
          </a:prstGeom>
          <a:ln w="15875">
            <a:solidFill>
              <a:srgbClr val="165D83"/>
            </a:solidFill>
          </a:ln>
        </p:spPr>
        <p:txBody>
          <a:bodyPr vert="horz" wrap="square" lIns="0" tIns="5080" rIns="0" bIns="0" rtlCol="0">
            <a:spAutoFit/>
          </a:bodyPr>
          <a:lstStyle/>
          <a:p>
            <a:pPr>
              <a:lnSpc>
                <a:spcPct val="100000"/>
              </a:lnSpc>
              <a:spcBef>
                <a:spcPts val="40"/>
              </a:spcBef>
            </a:pPr>
            <a:endParaRPr sz="2100">
              <a:latin typeface="Times New Roman"/>
              <a:cs typeface="Times New Roman"/>
            </a:endParaRPr>
          </a:p>
          <a:p>
            <a:pPr marL="155575">
              <a:lnSpc>
                <a:spcPct val="100000"/>
              </a:lnSpc>
            </a:pPr>
            <a:r>
              <a:rPr sz="1800" spc="-85" dirty="0">
                <a:latin typeface="Arial"/>
                <a:cs typeface="Arial"/>
              </a:rPr>
              <a:t>MIS</a:t>
            </a:r>
            <a:endParaRPr sz="1800">
              <a:latin typeface="Arial"/>
              <a:cs typeface="Arial"/>
            </a:endParaRPr>
          </a:p>
        </p:txBody>
      </p:sp>
      <p:sp>
        <p:nvSpPr>
          <p:cNvPr id="44" name="object 44"/>
          <p:cNvSpPr/>
          <p:nvPr/>
        </p:nvSpPr>
        <p:spPr>
          <a:xfrm>
            <a:off x="8382000" y="3902709"/>
            <a:ext cx="304800" cy="0"/>
          </a:xfrm>
          <a:custGeom>
            <a:avLst/>
            <a:gdLst/>
            <a:ahLst/>
            <a:cxnLst/>
            <a:rect l="l" t="t" r="r" b="b"/>
            <a:pathLst>
              <a:path w="304800">
                <a:moveTo>
                  <a:pt x="0" y="0"/>
                </a:moveTo>
                <a:lnTo>
                  <a:pt x="304800" y="0"/>
                </a:lnTo>
              </a:path>
            </a:pathLst>
          </a:custGeom>
          <a:ln w="38100">
            <a:solidFill>
              <a:srgbClr val="30B6FC"/>
            </a:solidFill>
          </a:ln>
        </p:spPr>
        <p:txBody>
          <a:bodyPr wrap="square" lIns="0" tIns="0" rIns="0" bIns="0" rtlCol="0"/>
          <a:lstStyle/>
          <a:p>
            <a:endParaRPr/>
          </a:p>
        </p:txBody>
      </p:sp>
      <p:sp>
        <p:nvSpPr>
          <p:cNvPr id="45" name="object 45"/>
          <p:cNvSpPr/>
          <p:nvPr/>
        </p:nvSpPr>
        <p:spPr>
          <a:xfrm>
            <a:off x="8401050" y="3610609"/>
            <a:ext cx="0" cy="273050"/>
          </a:xfrm>
          <a:custGeom>
            <a:avLst/>
            <a:gdLst/>
            <a:ahLst/>
            <a:cxnLst/>
            <a:rect l="l" t="t" r="r" b="b"/>
            <a:pathLst>
              <a:path h="273050">
                <a:moveTo>
                  <a:pt x="0" y="0"/>
                </a:moveTo>
                <a:lnTo>
                  <a:pt x="0" y="273050"/>
                </a:lnTo>
              </a:path>
            </a:pathLst>
          </a:custGeom>
          <a:ln w="38100">
            <a:solidFill>
              <a:srgbClr val="30B6FC"/>
            </a:solidFill>
          </a:ln>
        </p:spPr>
        <p:txBody>
          <a:bodyPr wrap="square" lIns="0" tIns="0" rIns="0" bIns="0" rtlCol="0"/>
          <a:lstStyle/>
          <a:p>
            <a:endParaRPr/>
          </a:p>
        </p:txBody>
      </p:sp>
      <p:sp>
        <p:nvSpPr>
          <p:cNvPr id="46" name="object 46"/>
          <p:cNvSpPr/>
          <p:nvPr/>
        </p:nvSpPr>
        <p:spPr>
          <a:xfrm>
            <a:off x="8382000" y="3591559"/>
            <a:ext cx="304800" cy="0"/>
          </a:xfrm>
          <a:custGeom>
            <a:avLst/>
            <a:gdLst/>
            <a:ahLst/>
            <a:cxnLst/>
            <a:rect l="l" t="t" r="r" b="b"/>
            <a:pathLst>
              <a:path w="304800">
                <a:moveTo>
                  <a:pt x="0" y="0"/>
                </a:moveTo>
                <a:lnTo>
                  <a:pt x="304800" y="0"/>
                </a:lnTo>
              </a:path>
            </a:pathLst>
          </a:custGeom>
          <a:ln w="38099">
            <a:solidFill>
              <a:srgbClr val="30B6FC"/>
            </a:solidFill>
          </a:ln>
        </p:spPr>
        <p:txBody>
          <a:bodyPr wrap="square" lIns="0" tIns="0" rIns="0" bIns="0" rtlCol="0"/>
          <a:lstStyle/>
          <a:p>
            <a:endParaRPr/>
          </a:p>
        </p:txBody>
      </p:sp>
      <p:sp>
        <p:nvSpPr>
          <p:cNvPr id="47" name="object 47"/>
          <p:cNvSpPr/>
          <p:nvPr/>
        </p:nvSpPr>
        <p:spPr>
          <a:xfrm>
            <a:off x="8667750" y="3609975"/>
            <a:ext cx="0" cy="273050"/>
          </a:xfrm>
          <a:custGeom>
            <a:avLst/>
            <a:gdLst/>
            <a:ahLst/>
            <a:cxnLst/>
            <a:rect l="l" t="t" r="r" b="b"/>
            <a:pathLst>
              <a:path h="273050">
                <a:moveTo>
                  <a:pt x="0" y="0"/>
                </a:moveTo>
                <a:lnTo>
                  <a:pt x="0" y="273050"/>
                </a:lnTo>
              </a:path>
            </a:pathLst>
          </a:custGeom>
          <a:ln w="38100">
            <a:solidFill>
              <a:srgbClr val="30B6FC"/>
            </a:solidFill>
          </a:ln>
        </p:spPr>
        <p:txBody>
          <a:bodyPr wrap="square" lIns="0" tIns="0" rIns="0" bIns="0" rtlCol="0"/>
          <a:lstStyle/>
          <a:p>
            <a:endParaRPr/>
          </a:p>
        </p:txBody>
      </p:sp>
      <p:sp>
        <p:nvSpPr>
          <p:cNvPr id="48" name="object 48"/>
          <p:cNvSpPr/>
          <p:nvPr/>
        </p:nvSpPr>
        <p:spPr>
          <a:xfrm>
            <a:off x="8382000" y="3571875"/>
            <a:ext cx="304800" cy="349250"/>
          </a:xfrm>
          <a:custGeom>
            <a:avLst/>
            <a:gdLst/>
            <a:ahLst/>
            <a:cxnLst/>
            <a:rect l="l" t="t" r="r" b="b"/>
            <a:pathLst>
              <a:path w="304800" h="349250">
                <a:moveTo>
                  <a:pt x="0" y="0"/>
                </a:moveTo>
                <a:lnTo>
                  <a:pt x="304800" y="0"/>
                </a:lnTo>
                <a:lnTo>
                  <a:pt x="304800" y="349250"/>
                </a:lnTo>
                <a:lnTo>
                  <a:pt x="0" y="349250"/>
                </a:lnTo>
                <a:lnTo>
                  <a:pt x="0" y="0"/>
                </a:lnTo>
                <a:close/>
              </a:path>
            </a:pathLst>
          </a:custGeom>
          <a:ln w="15875">
            <a:solidFill>
              <a:srgbClr val="165D83"/>
            </a:solidFill>
          </a:ln>
        </p:spPr>
        <p:txBody>
          <a:bodyPr wrap="square" lIns="0" tIns="0" rIns="0" bIns="0" rtlCol="0"/>
          <a:lstStyle/>
          <a:p>
            <a:endParaRPr/>
          </a:p>
        </p:txBody>
      </p:sp>
      <p:sp>
        <p:nvSpPr>
          <p:cNvPr id="49" name="object 49"/>
          <p:cNvSpPr/>
          <p:nvPr/>
        </p:nvSpPr>
        <p:spPr>
          <a:xfrm>
            <a:off x="8420100" y="3609975"/>
            <a:ext cx="228600" cy="273050"/>
          </a:xfrm>
          <a:custGeom>
            <a:avLst/>
            <a:gdLst/>
            <a:ahLst/>
            <a:cxnLst/>
            <a:rect l="l" t="t" r="r" b="b"/>
            <a:pathLst>
              <a:path w="228600" h="273050">
                <a:moveTo>
                  <a:pt x="0" y="0"/>
                </a:moveTo>
                <a:lnTo>
                  <a:pt x="0" y="273050"/>
                </a:lnTo>
                <a:lnTo>
                  <a:pt x="228600" y="273050"/>
                </a:lnTo>
                <a:lnTo>
                  <a:pt x="228600" y="0"/>
                </a:lnTo>
                <a:lnTo>
                  <a:pt x="0" y="0"/>
                </a:lnTo>
                <a:close/>
              </a:path>
            </a:pathLst>
          </a:custGeom>
          <a:ln w="15875">
            <a:solidFill>
              <a:srgbClr val="165D83"/>
            </a:solidFill>
          </a:ln>
        </p:spPr>
        <p:txBody>
          <a:bodyPr wrap="square" lIns="0" tIns="0" rIns="0" bIns="0" rtlCol="0"/>
          <a:lstStyle/>
          <a:p>
            <a:endParaRPr/>
          </a:p>
        </p:txBody>
      </p:sp>
      <p:sp>
        <p:nvSpPr>
          <p:cNvPr id="50" name="object 50"/>
          <p:cNvSpPr/>
          <p:nvPr/>
        </p:nvSpPr>
        <p:spPr>
          <a:xfrm>
            <a:off x="8140700" y="3873500"/>
            <a:ext cx="304800" cy="0"/>
          </a:xfrm>
          <a:custGeom>
            <a:avLst/>
            <a:gdLst/>
            <a:ahLst/>
            <a:cxnLst/>
            <a:rect l="l" t="t" r="r" b="b"/>
            <a:pathLst>
              <a:path w="304800">
                <a:moveTo>
                  <a:pt x="0" y="0"/>
                </a:moveTo>
                <a:lnTo>
                  <a:pt x="304800" y="0"/>
                </a:lnTo>
              </a:path>
            </a:pathLst>
          </a:custGeom>
          <a:ln w="38100">
            <a:solidFill>
              <a:srgbClr val="30B6FC"/>
            </a:solidFill>
          </a:ln>
        </p:spPr>
        <p:txBody>
          <a:bodyPr wrap="square" lIns="0" tIns="0" rIns="0" bIns="0" rtlCol="0"/>
          <a:lstStyle/>
          <a:p>
            <a:endParaRPr/>
          </a:p>
        </p:txBody>
      </p:sp>
      <p:sp>
        <p:nvSpPr>
          <p:cNvPr id="51" name="object 51"/>
          <p:cNvSpPr/>
          <p:nvPr/>
        </p:nvSpPr>
        <p:spPr>
          <a:xfrm>
            <a:off x="8159750" y="3581400"/>
            <a:ext cx="0" cy="273050"/>
          </a:xfrm>
          <a:custGeom>
            <a:avLst/>
            <a:gdLst/>
            <a:ahLst/>
            <a:cxnLst/>
            <a:rect l="l" t="t" r="r" b="b"/>
            <a:pathLst>
              <a:path h="273050">
                <a:moveTo>
                  <a:pt x="0" y="0"/>
                </a:moveTo>
                <a:lnTo>
                  <a:pt x="0" y="273050"/>
                </a:lnTo>
              </a:path>
            </a:pathLst>
          </a:custGeom>
          <a:ln w="38100">
            <a:solidFill>
              <a:srgbClr val="30B6FC"/>
            </a:solidFill>
          </a:ln>
        </p:spPr>
        <p:txBody>
          <a:bodyPr wrap="square" lIns="0" tIns="0" rIns="0" bIns="0" rtlCol="0"/>
          <a:lstStyle/>
          <a:p>
            <a:endParaRPr/>
          </a:p>
        </p:txBody>
      </p:sp>
      <p:sp>
        <p:nvSpPr>
          <p:cNvPr id="52" name="object 52"/>
          <p:cNvSpPr/>
          <p:nvPr/>
        </p:nvSpPr>
        <p:spPr>
          <a:xfrm>
            <a:off x="8140700" y="3562350"/>
            <a:ext cx="304800" cy="0"/>
          </a:xfrm>
          <a:custGeom>
            <a:avLst/>
            <a:gdLst/>
            <a:ahLst/>
            <a:cxnLst/>
            <a:rect l="l" t="t" r="r" b="b"/>
            <a:pathLst>
              <a:path w="304800">
                <a:moveTo>
                  <a:pt x="0" y="0"/>
                </a:moveTo>
                <a:lnTo>
                  <a:pt x="304800" y="0"/>
                </a:lnTo>
              </a:path>
            </a:pathLst>
          </a:custGeom>
          <a:ln w="38100">
            <a:solidFill>
              <a:srgbClr val="30B6FC"/>
            </a:solidFill>
          </a:ln>
        </p:spPr>
        <p:txBody>
          <a:bodyPr wrap="square" lIns="0" tIns="0" rIns="0" bIns="0" rtlCol="0"/>
          <a:lstStyle/>
          <a:p>
            <a:endParaRPr/>
          </a:p>
        </p:txBody>
      </p:sp>
      <p:sp>
        <p:nvSpPr>
          <p:cNvPr id="53" name="object 53"/>
          <p:cNvSpPr/>
          <p:nvPr/>
        </p:nvSpPr>
        <p:spPr>
          <a:xfrm>
            <a:off x="8426450" y="3581400"/>
            <a:ext cx="0" cy="273050"/>
          </a:xfrm>
          <a:custGeom>
            <a:avLst/>
            <a:gdLst/>
            <a:ahLst/>
            <a:cxnLst/>
            <a:rect l="l" t="t" r="r" b="b"/>
            <a:pathLst>
              <a:path h="273050">
                <a:moveTo>
                  <a:pt x="0" y="0"/>
                </a:moveTo>
                <a:lnTo>
                  <a:pt x="0" y="273050"/>
                </a:lnTo>
              </a:path>
            </a:pathLst>
          </a:custGeom>
          <a:ln w="38100">
            <a:solidFill>
              <a:srgbClr val="30B6FC"/>
            </a:solidFill>
          </a:ln>
        </p:spPr>
        <p:txBody>
          <a:bodyPr wrap="square" lIns="0" tIns="0" rIns="0" bIns="0" rtlCol="0"/>
          <a:lstStyle/>
          <a:p>
            <a:endParaRPr/>
          </a:p>
        </p:txBody>
      </p:sp>
      <p:sp>
        <p:nvSpPr>
          <p:cNvPr id="54" name="object 54"/>
          <p:cNvSpPr/>
          <p:nvPr/>
        </p:nvSpPr>
        <p:spPr>
          <a:xfrm>
            <a:off x="8140700" y="3543300"/>
            <a:ext cx="304800" cy="349250"/>
          </a:xfrm>
          <a:custGeom>
            <a:avLst/>
            <a:gdLst/>
            <a:ahLst/>
            <a:cxnLst/>
            <a:rect l="l" t="t" r="r" b="b"/>
            <a:pathLst>
              <a:path w="304800" h="349250">
                <a:moveTo>
                  <a:pt x="0" y="0"/>
                </a:moveTo>
                <a:lnTo>
                  <a:pt x="304800" y="0"/>
                </a:lnTo>
                <a:lnTo>
                  <a:pt x="304800" y="349250"/>
                </a:lnTo>
                <a:lnTo>
                  <a:pt x="0" y="349250"/>
                </a:lnTo>
                <a:lnTo>
                  <a:pt x="0" y="0"/>
                </a:lnTo>
                <a:close/>
              </a:path>
            </a:pathLst>
          </a:custGeom>
          <a:ln w="15875">
            <a:solidFill>
              <a:srgbClr val="165D83"/>
            </a:solidFill>
          </a:ln>
        </p:spPr>
        <p:txBody>
          <a:bodyPr wrap="square" lIns="0" tIns="0" rIns="0" bIns="0" rtlCol="0"/>
          <a:lstStyle/>
          <a:p>
            <a:endParaRPr/>
          </a:p>
        </p:txBody>
      </p:sp>
      <p:sp>
        <p:nvSpPr>
          <p:cNvPr id="55" name="object 55"/>
          <p:cNvSpPr/>
          <p:nvPr/>
        </p:nvSpPr>
        <p:spPr>
          <a:xfrm>
            <a:off x="8178800" y="3581400"/>
            <a:ext cx="228600" cy="273050"/>
          </a:xfrm>
          <a:custGeom>
            <a:avLst/>
            <a:gdLst/>
            <a:ahLst/>
            <a:cxnLst/>
            <a:rect l="l" t="t" r="r" b="b"/>
            <a:pathLst>
              <a:path w="228600" h="273050">
                <a:moveTo>
                  <a:pt x="0" y="0"/>
                </a:moveTo>
                <a:lnTo>
                  <a:pt x="0" y="273050"/>
                </a:lnTo>
                <a:lnTo>
                  <a:pt x="228600" y="273050"/>
                </a:lnTo>
                <a:lnTo>
                  <a:pt x="228600" y="0"/>
                </a:lnTo>
                <a:lnTo>
                  <a:pt x="0" y="0"/>
                </a:lnTo>
                <a:close/>
              </a:path>
            </a:pathLst>
          </a:custGeom>
          <a:ln w="15875">
            <a:solidFill>
              <a:srgbClr val="165D83"/>
            </a:solidFill>
          </a:ln>
        </p:spPr>
        <p:txBody>
          <a:bodyPr wrap="square" lIns="0" tIns="0" rIns="0" bIns="0" rtlCol="0"/>
          <a:lstStyle/>
          <a:p>
            <a:endParaRPr/>
          </a:p>
        </p:txBody>
      </p:sp>
      <p:sp>
        <p:nvSpPr>
          <p:cNvPr id="56" name="object 56"/>
          <p:cNvSpPr/>
          <p:nvPr/>
        </p:nvSpPr>
        <p:spPr>
          <a:xfrm>
            <a:off x="1828800" y="2247900"/>
            <a:ext cx="533400" cy="266700"/>
          </a:xfrm>
          <a:custGeom>
            <a:avLst/>
            <a:gdLst/>
            <a:ahLst/>
            <a:cxnLst/>
            <a:rect l="l" t="t" r="r" b="b"/>
            <a:pathLst>
              <a:path w="533400" h="266700">
                <a:moveTo>
                  <a:pt x="133350" y="0"/>
                </a:moveTo>
                <a:lnTo>
                  <a:pt x="0" y="133350"/>
                </a:lnTo>
                <a:lnTo>
                  <a:pt x="133350" y="266700"/>
                </a:lnTo>
                <a:lnTo>
                  <a:pt x="133350" y="200025"/>
                </a:lnTo>
                <a:lnTo>
                  <a:pt x="466725" y="200025"/>
                </a:lnTo>
                <a:lnTo>
                  <a:pt x="533400" y="133350"/>
                </a:lnTo>
                <a:lnTo>
                  <a:pt x="466725" y="66675"/>
                </a:lnTo>
                <a:lnTo>
                  <a:pt x="133350" y="66675"/>
                </a:lnTo>
                <a:lnTo>
                  <a:pt x="133350" y="0"/>
                </a:lnTo>
                <a:close/>
              </a:path>
              <a:path w="533400" h="266700">
                <a:moveTo>
                  <a:pt x="466725" y="200025"/>
                </a:moveTo>
                <a:lnTo>
                  <a:pt x="400050" y="200025"/>
                </a:lnTo>
                <a:lnTo>
                  <a:pt x="400050" y="266700"/>
                </a:lnTo>
                <a:lnTo>
                  <a:pt x="466725" y="200025"/>
                </a:lnTo>
                <a:close/>
              </a:path>
              <a:path w="533400" h="266700">
                <a:moveTo>
                  <a:pt x="400050" y="0"/>
                </a:moveTo>
                <a:lnTo>
                  <a:pt x="400050" y="66675"/>
                </a:lnTo>
                <a:lnTo>
                  <a:pt x="466725" y="66675"/>
                </a:lnTo>
                <a:lnTo>
                  <a:pt x="400050" y="0"/>
                </a:lnTo>
                <a:close/>
              </a:path>
            </a:pathLst>
          </a:custGeom>
          <a:solidFill>
            <a:srgbClr val="30B6FC"/>
          </a:solidFill>
        </p:spPr>
        <p:txBody>
          <a:bodyPr wrap="square" lIns="0" tIns="0" rIns="0" bIns="0" rtlCol="0"/>
          <a:lstStyle/>
          <a:p>
            <a:endParaRPr/>
          </a:p>
        </p:txBody>
      </p:sp>
      <p:sp>
        <p:nvSpPr>
          <p:cNvPr id="57" name="object 57"/>
          <p:cNvSpPr/>
          <p:nvPr/>
        </p:nvSpPr>
        <p:spPr>
          <a:xfrm>
            <a:off x="1828800" y="2247900"/>
            <a:ext cx="533400" cy="266700"/>
          </a:xfrm>
          <a:custGeom>
            <a:avLst/>
            <a:gdLst/>
            <a:ahLst/>
            <a:cxnLst/>
            <a:rect l="l" t="t" r="r" b="b"/>
            <a:pathLst>
              <a:path w="533400" h="266700">
                <a:moveTo>
                  <a:pt x="0" y="133350"/>
                </a:moveTo>
                <a:lnTo>
                  <a:pt x="133350" y="0"/>
                </a:lnTo>
                <a:lnTo>
                  <a:pt x="133350" y="66675"/>
                </a:lnTo>
                <a:lnTo>
                  <a:pt x="400050" y="66675"/>
                </a:lnTo>
                <a:lnTo>
                  <a:pt x="400050" y="0"/>
                </a:lnTo>
                <a:lnTo>
                  <a:pt x="533400" y="133350"/>
                </a:lnTo>
                <a:lnTo>
                  <a:pt x="400050" y="266700"/>
                </a:lnTo>
                <a:lnTo>
                  <a:pt x="400050" y="200025"/>
                </a:lnTo>
                <a:lnTo>
                  <a:pt x="133350" y="200025"/>
                </a:lnTo>
                <a:lnTo>
                  <a:pt x="133350" y="266700"/>
                </a:lnTo>
                <a:lnTo>
                  <a:pt x="0" y="133350"/>
                </a:lnTo>
                <a:close/>
              </a:path>
            </a:pathLst>
          </a:custGeom>
          <a:ln w="15875">
            <a:solidFill>
              <a:srgbClr val="165D83"/>
            </a:solidFill>
          </a:ln>
        </p:spPr>
        <p:txBody>
          <a:bodyPr wrap="square" lIns="0" tIns="0" rIns="0" bIns="0" rtlCol="0"/>
          <a:lstStyle/>
          <a:p>
            <a:endParaRPr/>
          </a:p>
        </p:txBody>
      </p:sp>
      <p:sp>
        <p:nvSpPr>
          <p:cNvPr id="58" name="object 58"/>
          <p:cNvSpPr/>
          <p:nvPr/>
        </p:nvSpPr>
        <p:spPr>
          <a:xfrm>
            <a:off x="1828800" y="3543300"/>
            <a:ext cx="533400" cy="266700"/>
          </a:xfrm>
          <a:custGeom>
            <a:avLst/>
            <a:gdLst/>
            <a:ahLst/>
            <a:cxnLst/>
            <a:rect l="l" t="t" r="r" b="b"/>
            <a:pathLst>
              <a:path w="533400" h="266700">
                <a:moveTo>
                  <a:pt x="133350" y="0"/>
                </a:moveTo>
                <a:lnTo>
                  <a:pt x="0" y="133350"/>
                </a:lnTo>
                <a:lnTo>
                  <a:pt x="133350" y="266700"/>
                </a:lnTo>
                <a:lnTo>
                  <a:pt x="133350" y="200025"/>
                </a:lnTo>
                <a:lnTo>
                  <a:pt x="466725" y="200025"/>
                </a:lnTo>
                <a:lnTo>
                  <a:pt x="533400" y="133350"/>
                </a:lnTo>
                <a:lnTo>
                  <a:pt x="466725" y="66675"/>
                </a:lnTo>
                <a:lnTo>
                  <a:pt x="133350" y="66675"/>
                </a:lnTo>
                <a:lnTo>
                  <a:pt x="133350" y="0"/>
                </a:lnTo>
                <a:close/>
              </a:path>
              <a:path w="533400" h="266700">
                <a:moveTo>
                  <a:pt x="466725" y="200025"/>
                </a:moveTo>
                <a:lnTo>
                  <a:pt x="400050" y="200025"/>
                </a:lnTo>
                <a:lnTo>
                  <a:pt x="400050" y="266700"/>
                </a:lnTo>
                <a:lnTo>
                  <a:pt x="466725" y="200025"/>
                </a:lnTo>
                <a:close/>
              </a:path>
              <a:path w="533400" h="266700">
                <a:moveTo>
                  <a:pt x="400050" y="0"/>
                </a:moveTo>
                <a:lnTo>
                  <a:pt x="400050" y="66675"/>
                </a:lnTo>
                <a:lnTo>
                  <a:pt x="466725" y="66675"/>
                </a:lnTo>
                <a:lnTo>
                  <a:pt x="400050" y="0"/>
                </a:lnTo>
                <a:close/>
              </a:path>
            </a:pathLst>
          </a:custGeom>
          <a:solidFill>
            <a:srgbClr val="30B6FC"/>
          </a:solidFill>
        </p:spPr>
        <p:txBody>
          <a:bodyPr wrap="square" lIns="0" tIns="0" rIns="0" bIns="0" rtlCol="0"/>
          <a:lstStyle/>
          <a:p>
            <a:endParaRPr/>
          </a:p>
        </p:txBody>
      </p:sp>
      <p:sp>
        <p:nvSpPr>
          <p:cNvPr id="59" name="object 59"/>
          <p:cNvSpPr/>
          <p:nvPr/>
        </p:nvSpPr>
        <p:spPr>
          <a:xfrm>
            <a:off x="1828800" y="3543300"/>
            <a:ext cx="533400" cy="266700"/>
          </a:xfrm>
          <a:custGeom>
            <a:avLst/>
            <a:gdLst/>
            <a:ahLst/>
            <a:cxnLst/>
            <a:rect l="l" t="t" r="r" b="b"/>
            <a:pathLst>
              <a:path w="533400" h="266700">
                <a:moveTo>
                  <a:pt x="0" y="133350"/>
                </a:moveTo>
                <a:lnTo>
                  <a:pt x="133350" y="0"/>
                </a:lnTo>
                <a:lnTo>
                  <a:pt x="133350" y="66675"/>
                </a:lnTo>
                <a:lnTo>
                  <a:pt x="400050" y="66675"/>
                </a:lnTo>
                <a:lnTo>
                  <a:pt x="400050" y="0"/>
                </a:lnTo>
                <a:lnTo>
                  <a:pt x="533400" y="133350"/>
                </a:lnTo>
                <a:lnTo>
                  <a:pt x="400050" y="266700"/>
                </a:lnTo>
                <a:lnTo>
                  <a:pt x="400050" y="200025"/>
                </a:lnTo>
                <a:lnTo>
                  <a:pt x="133350" y="200025"/>
                </a:lnTo>
                <a:lnTo>
                  <a:pt x="133350" y="266700"/>
                </a:lnTo>
                <a:lnTo>
                  <a:pt x="0" y="133350"/>
                </a:lnTo>
                <a:close/>
              </a:path>
            </a:pathLst>
          </a:custGeom>
          <a:ln w="15875">
            <a:solidFill>
              <a:srgbClr val="165D83"/>
            </a:solidFill>
          </a:ln>
        </p:spPr>
        <p:txBody>
          <a:bodyPr wrap="square" lIns="0" tIns="0" rIns="0" bIns="0" rtlCol="0"/>
          <a:lstStyle/>
          <a:p>
            <a:endParaRPr/>
          </a:p>
        </p:txBody>
      </p:sp>
      <p:sp>
        <p:nvSpPr>
          <p:cNvPr id="60" name="object 60"/>
          <p:cNvSpPr/>
          <p:nvPr/>
        </p:nvSpPr>
        <p:spPr>
          <a:xfrm>
            <a:off x="1828800" y="5105400"/>
            <a:ext cx="533400" cy="266700"/>
          </a:xfrm>
          <a:custGeom>
            <a:avLst/>
            <a:gdLst/>
            <a:ahLst/>
            <a:cxnLst/>
            <a:rect l="l" t="t" r="r" b="b"/>
            <a:pathLst>
              <a:path w="533400" h="266700">
                <a:moveTo>
                  <a:pt x="133350" y="0"/>
                </a:moveTo>
                <a:lnTo>
                  <a:pt x="0" y="133350"/>
                </a:lnTo>
                <a:lnTo>
                  <a:pt x="133350" y="266700"/>
                </a:lnTo>
                <a:lnTo>
                  <a:pt x="133350" y="200025"/>
                </a:lnTo>
                <a:lnTo>
                  <a:pt x="466725" y="200025"/>
                </a:lnTo>
                <a:lnTo>
                  <a:pt x="533400" y="133350"/>
                </a:lnTo>
                <a:lnTo>
                  <a:pt x="466725" y="66675"/>
                </a:lnTo>
                <a:lnTo>
                  <a:pt x="133350" y="66675"/>
                </a:lnTo>
                <a:lnTo>
                  <a:pt x="133350" y="0"/>
                </a:lnTo>
                <a:close/>
              </a:path>
              <a:path w="533400" h="266700">
                <a:moveTo>
                  <a:pt x="466725" y="200025"/>
                </a:moveTo>
                <a:lnTo>
                  <a:pt x="400050" y="200025"/>
                </a:lnTo>
                <a:lnTo>
                  <a:pt x="400050" y="266700"/>
                </a:lnTo>
                <a:lnTo>
                  <a:pt x="466725" y="200025"/>
                </a:lnTo>
                <a:close/>
              </a:path>
              <a:path w="533400" h="266700">
                <a:moveTo>
                  <a:pt x="400050" y="0"/>
                </a:moveTo>
                <a:lnTo>
                  <a:pt x="400050" y="66675"/>
                </a:lnTo>
                <a:lnTo>
                  <a:pt x="466725" y="66675"/>
                </a:lnTo>
                <a:lnTo>
                  <a:pt x="400050" y="0"/>
                </a:lnTo>
                <a:close/>
              </a:path>
            </a:pathLst>
          </a:custGeom>
          <a:solidFill>
            <a:srgbClr val="30B6FC"/>
          </a:solidFill>
        </p:spPr>
        <p:txBody>
          <a:bodyPr wrap="square" lIns="0" tIns="0" rIns="0" bIns="0" rtlCol="0"/>
          <a:lstStyle/>
          <a:p>
            <a:endParaRPr/>
          </a:p>
        </p:txBody>
      </p:sp>
      <p:sp>
        <p:nvSpPr>
          <p:cNvPr id="61" name="object 61"/>
          <p:cNvSpPr/>
          <p:nvPr/>
        </p:nvSpPr>
        <p:spPr>
          <a:xfrm>
            <a:off x="1828800" y="5105400"/>
            <a:ext cx="533400" cy="266700"/>
          </a:xfrm>
          <a:custGeom>
            <a:avLst/>
            <a:gdLst/>
            <a:ahLst/>
            <a:cxnLst/>
            <a:rect l="l" t="t" r="r" b="b"/>
            <a:pathLst>
              <a:path w="533400" h="266700">
                <a:moveTo>
                  <a:pt x="0" y="133350"/>
                </a:moveTo>
                <a:lnTo>
                  <a:pt x="133350" y="0"/>
                </a:lnTo>
                <a:lnTo>
                  <a:pt x="133350" y="66675"/>
                </a:lnTo>
                <a:lnTo>
                  <a:pt x="400050" y="66675"/>
                </a:lnTo>
                <a:lnTo>
                  <a:pt x="400050" y="0"/>
                </a:lnTo>
                <a:lnTo>
                  <a:pt x="533400" y="133350"/>
                </a:lnTo>
                <a:lnTo>
                  <a:pt x="400050" y="266700"/>
                </a:lnTo>
                <a:lnTo>
                  <a:pt x="400050" y="200025"/>
                </a:lnTo>
                <a:lnTo>
                  <a:pt x="133350" y="200025"/>
                </a:lnTo>
                <a:lnTo>
                  <a:pt x="133350" y="266700"/>
                </a:lnTo>
                <a:lnTo>
                  <a:pt x="0" y="133350"/>
                </a:lnTo>
                <a:close/>
              </a:path>
            </a:pathLst>
          </a:custGeom>
          <a:ln w="15875">
            <a:solidFill>
              <a:srgbClr val="165D83"/>
            </a:solidFill>
          </a:ln>
        </p:spPr>
        <p:txBody>
          <a:bodyPr wrap="square" lIns="0" tIns="0" rIns="0" bIns="0" rtlCol="0"/>
          <a:lstStyle/>
          <a:p>
            <a:endParaRPr/>
          </a:p>
        </p:txBody>
      </p:sp>
      <p:sp>
        <p:nvSpPr>
          <p:cNvPr id="62" name="object 62"/>
          <p:cNvSpPr txBox="1"/>
          <p:nvPr/>
        </p:nvSpPr>
        <p:spPr>
          <a:xfrm>
            <a:off x="0" y="1981200"/>
            <a:ext cx="838200" cy="505267"/>
          </a:xfrm>
          <a:prstGeom prst="rect">
            <a:avLst/>
          </a:prstGeom>
        </p:spPr>
        <p:txBody>
          <a:bodyPr vert="horz" wrap="square" lIns="0" tIns="12700" rIns="0" bIns="0" rtlCol="0">
            <a:spAutoFit/>
          </a:bodyPr>
          <a:lstStyle/>
          <a:p>
            <a:pPr marL="12700" marR="5080" algn="ctr">
              <a:lnSpc>
                <a:spcPct val="100000"/>
              </a:lnSpc>
              <a:spcBef>
                <a:spcPts val="100"/>
              </a:spcBef>
            </a:pPr>
            <a:r>
              <a:rPr lang="en-US" sz="1600" b="1" spc="-110" dirty="0" smtClean="0">
                <a:latin typeface="Arial"/>
                <a:cs typeface="Arial"/>
              </a:rPr>
              <a:t>    </a:t>
            </a:r>
            <a:r>
              <a:rPr sz="1600" b="1" spc="-110" smtClean="0">
                <a:latin typeface="Arial"/>
                <a:cs typeface="Arial"/>
              </a:rPr>
              <a:t>O</a:t>
            </a:r>
            <a:r>
              <a:rPr sz="1600" b="1" spc="15" smtClean="0">
                <a:latin typeface="Arial"/>
                <a:cs typeface="Arial"/>
              </a:rPr>
              <a:t>r</a:t>
            </a:r>
            <a:r>
              <a:rPr sz="1600" b="1" spc="-35" smtClean="0">
                <a:latin typeface="Arial"/>
                <a:cs typeface="Arial"/>
              </a:rPr>
              <a:t>de</a:t>
            </a:r>
            <a:r>
              <a:rPr sz="1600" b="1" spc="20" smtClean="0">
                <a:latin typeface="Arial"/>
                <a:cs typeface="Arial"/>
              </a:rPr>
              <a:t>r  </a:t>
            </a:r>
            <a:r>
              <a:rPr lang="en-US" sz="1600" b="1" spc="20" dirty="0" smtClean="0">
                <a:latin typeface="Arial"/>
                <a:cs typeface="Arial"/>
              </a:rPr>
              <a:t>       </a:t>
            </a:r>
            <a:r>
              <a:rPr sz="1600" b="1" spc="5" smtClean="0">
                <a:latin typeface="Arial"/>
                <a:cs typeface="Arial"/>
              </a:rPr>
              <a:t>file</a:t>
            </a:r>
            <a:endParaRPr sz="1600" b="1">
              <a:latin typeface="Arial"/>
              <a:cs typeface="Arial"/>
            </a:endParaRPr>
          </a:p>
        </p:txBody>
      </p:sp>
      <p:sp>
        <p:nvSpPr>
          <p:cNvPr id="63" name="object 63"/>
          <p:cNvSpPr txBox="1"/>
          <p:nvPr/>
        </p:nvSpPr>
        <p:spPr>
          <a:xfrm>
            <a:off x="0" y="3352800"/>
            <a:ext cx="990600" cy="659155"/>
          </a:xfrm>
          <a:prstGeom prst="rect">
            <a:avLst/>
          </a:prstGeom>
        </p:spPr>
        <p:txBody>
          <a:bodyPr vert="horz" wrap="square" lIns="0" tIns="12700" rIns="0" bIns="0" rtlCol="0">
            <a:spAutoFit/>
          </a:bodyPr>
          <a:lstStyle/>
          <a:p>
            <a:pPr marL="12700" marR="5080" algn="ctr">
              <a:lnSpc>
                <a:spcPct val="100000"/>
              </a:lnSpc>
              <a:spcBef>
                <a:spcPts val="100"/>
              </a:spcBef>
            </a:pPr>
            <a:r>
              <a:rPr sz="1400" b="1" spc="-75" dirty="0">
                <a:latin typeface="Arial"/>
                <a:cs typeface="Arial"/>
              </a:rPr>
              <a:t>P</a:t>
            </a:r>
            <a:r>
              <a:rPr sz="1400" b="1" spc="-50" dirty="0">
                <a:latin typeface="Arial"/>
                <a:cs typeface="Arial"/>
              </a:rPr>
              <a:t>r</a:t>
            </a:r>
            <a:r>
              <a:rPr sz="1400" b="1" spc="-10" dirty="0">
                <a:latin typeface="Arial"/>
                <a:cs typeface="Arial"/>
              </a:rPr>
              <a:t>od</a:t>
            </a:r>
            <a:r>
              <a:rPr sz="1400" b="1" spc="-5" dirty="0">
                <a:latin typeface="Arial"/>
                <a:cs typeface="Arial"/>
              </a:rPr>
              <a:t>u</a:t>
            </a:r>
            <a:r>
              <a:rPr sz="1400" b="1" dirty="0">
                <a:latin typeface="Arial"/>
                <a:cs typeface="Arial"/>
              </a:rPr>
              <a:t>ction  </a:t>
            </a:r>
            <a:r>
              <a:rPr sz="1400" b="1" spc="-15" dirty="0">
                <a:latin typeface="Arial"/>
                <a:cs typeface="Arial"/>
              </a:rPr>
              <a:t>Master</a:t>
            </a:r>
            <a:endParaRPr sz="1400" b="1">
              <a:latin typeface="Arial"/>
              <a:cs typeface="Arial"/>
            </a:endParaRPr>
          </a:p>
          <a:p>
            <a:pPr marL="12700" algn="ctr">
              <a:lnSpc>
                <a:spcPct val="100000"/>
              </a:lnSpc>
            </a:pPr>
            <a:r>
              <a:rPr sz="1400" b="1" spc="5" dirty="0">
                <a:latin typeface="Arial"/>
                <a:cs typeface="Arial"/>
              </a:rPr>
              <a:t>file</a:t>
            </a:r>
            <a:endParaRPr sz="1400" b="1">
              <a:latin typeface="Arial"/>
              <a:cs typeface="Arial"/>
            </a:endParaRPr>
          </a:p>
        </p:txBody>
      </p:sp>
      <p:sp>
        <p:nvSpPr>
          <p:cNvPr id="64" name="object 64"/>
          <p:cNvSpPr txBox="1"/>
          <p:nvPr/>
        </p:nvSpPr>
        <p:spPr>
          <a:xfrm>
            <a:off x="0" y="5105400"/>
            <a:ext cx="990600" cy="443711"/>
          </a:xfrm>
          <a:prstGeom prst="rect">
            <a:avLst/>
          </a:prstGeom>
        </p:spPr>
        <p:txBody>
          <a:bodyPr vert="horz" wrap="square" lIns="0" tIns="12700" rIns="0" bIns="0" rtlCol="0">
            <a:spAutoFit/>
          </a:bodyPr>
          <a:lstStyle/>
          <a:p>
            <a:pPr marL="12700" algn="ctr">
              <a:lnSpc>
                <a:spcPct val="100000"/>
              </a:lnSpc>
              <a:spcBef>
                <a:spcPts val="100"/>
              </a:spcBef>
            </a:pPr>
            <a:r>
              <a:rPr sz="1400" b="1" spc="-20" dirty="0">
                <a:latin typeface="Arial"/>
                <a:cs typeface="Arial"/>
              </a:rPr>
              <a:t>Accounting</a:t>
            </a:r>
            <a:endParaRPr sz="1400" b="1">
              <a:latin typeface="Arial"/>
              <a:cs typeface="Arial"/>
            </a:endParaRPr>
          </a:p>
          <a:p>
            <a:pPr marL="12700" algn="ctr">
              <a:lnSpc>
                <a:spcPct val="100000"/>
              </a:lnSpc>
            </a:pPr>
            <a:r>
              <a:rPr sz="1400" b="1" spc="5" dirty="0">
                <a:latin typeface="Arial"/>
                <a:cs typeface="Arial"/>
              </a:rPr>
              <a:t>file</a:t>
            </a:r>
            <a:endParaRPr sz="1400" b="1">
              <a:latin typeface="Arial"/>
              <a:cs typeface="Arial"/>
            </a:endParaRPr>
          </a:p>
        </p:txBody>
      </p:sp>
      <p:sp>
        <p:nvSpPr>
          <p:cNvPr id="65" name="object 65"/>
          <p:cNvSpPr/>
          <p:nvPr/>
        </p:nvSpPr>
        <p:spPr>
          <a:xfrm>
            <a:off x="3886200" y="2102357"/>
            <a:ext cx="533400" cy="0"/>
          </a:xfrm>
          <a:custGeom>
            <a:avLst/>
            <a:gdLst/>
            <a:ahLst/>
            <a:cxnLst/>
            <a:rect l="l" t="t" r="r" b="b"/>
            <a:pathLst>
              <a:path w="533400">
                <a:moveTo>
                  <a:pt x="0" y="0"/>
                </a:moveTo>
                <a:lnTo>
                  <a:pt x="533400" y="0"/>
                </a:lnTo>
              </a:path>
            </a:pathLst>
          </a:custGeom>
          <a:ln w="12700">
            <a:solidFill>
              <a:srgbClr val="30B6FC"/>
            </a:solidFill>
          </a:ln>
        </p:spPr>
        <p:txBody>
          <a:bodyPr wrap="square" lIns="0" tIns="0" rIns="0" bIns="0" rtlCol="0"/>
          <a:lstStyle/>
          <a:p>
            <a:endParaRPr/>
          </a:p>
        </p:txBody>
      </p:sp>
      <p:sp>
        <p:nvSpPr>
          <p:cNvPr id="66" name="object 66"/>
          <p:cNvSpPr/>
          <p:nvPr/>
        </p:nvSpPr>
        <p:spPr>
          <a:xfrm>
            <a:off x="4419600" y="2102357"/>
            <a:ext cx="0" cy="412750"/>
          </a:xfrm>
          <a:custGeom>
            <a:avLst/>
            <a:gdLst/>
            <a:ahLst/>
            <a:cxnLst/>
            <a:rect l="l" t="t" r="r" b="b"/>
            <a:pathLst>
              <a:path h="412750">
                <a:moveTo>
                  <a:pt x="0" y="0"/>
                </a:moveTo>
                <a:lnTo>
                  <a:pt x="0" y="412241"/>
                </a:lnTo>
              </a:path>
            </a:pathLst>
          </a:custGeom>
          <a:ln w="12700">
            <a:solidFill>
              <a:srgbClr val="30B6FC"/>
            </a:solidFill>
          </a:ln>
        </p:spPr>
        <p:txBody>
          <a:bodyPr wrap="square" lIns="0" tIns="0" rIns="0" bIns="0" rtlCol="0"/>
          <a:lstStyle/>
          <a:p>
            <a:endParaRPr/>
          </a:p>
        </p:txBody>
      </p:sp>
      <p:sp>
        <p:nvSpPr>
          <p:cNvPr id="67" name="object 67"/>
          <p:cNvSpPr/>
          <p:nvPr/>
        </p:nvSpPr>
        <p:spPr>
          <a:xfrm>
            <a:off x="4419600" y="2462910"/>
            <a:ext cx="457200" cy="103505"/>
          </a:xfrm>
          <a:custGeom>
            <a:avLst/>
            <a:gdLst/>
            <a:ahLst/>
            <a:cxnLst/>
            <a:rect l="l" t="t" r="r" b="b"/>
            <a:pathLst>
              <a:path w="457200" h="103505">
                <a:moveTo>
                  <a:pt x="432090" y="51688"/>
                </a:moveTo>
                <a:lnTo>
                  <a:pt x="362203" y="92455"/>
                </a:lnTo>
                <a:lnTo>
                  <a:pt x="361188" y="96265"/>
                </a:lnTo>
                <a:lnTo>
                  <a:pt x="364744" y="102362"/>
                </a:lnTo>
                <a:lnTo>
                  <a:pt x="368553" y="103377"/>
                </a:lnTo>
                <a:lnTo>
                  <a:pt x="446309" y="58038"/>
                </a:lnTo>
                <a:lnTo>
                  <a:pt x="444626" y="58038"/>
                </a:lnTo>
                <a:lnTo>
                  <a:pt x="444626" y="57150"/>
                </a:lnTo>
                <a:lnTo>
                  <a:pt x="441451" y="57150"/>
                </a:lnTo>
                <a:lnTo>
                  <a:pt x="432090" y="51688"/>
                </a:lnTo>
                <a:close/>
              </a:path>
              <a:path w="457200" h="103505">
                <a:moveTo>
                  <a:pt x="421204" y="45338"/>
                </a:moveTo>
                <a:lnTo>
                  <a:pt x="0" y="45338"/>
                </a:lnTo>
                <a:lnTo>
                  <a:pt x="0" y="58038"/>
                </a:lnTo>
                <a:lnTo>
                  <a:pt x="421204" y="58038"/>
                </a:lnTo>
                <a:lnTo>
                  <a:pt x="432090" y="51688"/>
                </a:lnTo>
                <a:lnTo>
                  <a:pt x="421204" y="45338"/>
                </a:lnTo>
                <a:close/>
              </a:path>
              <a:path w="457200" h="103505">
                <a:moveTo>
                  <a:pt x="446309" y="45338"/>
                </a:moveTo>
                <a:lnTo>
                  <a:pt x="444626" y="45338"/>
                </a:lnTo>
                <a:lnTo>
                  <a:pt x="444626" y="58038"/>
                </a:lnTo>
                <a:lnTo>
                  <a:pt x="446309" y="58038"/>
                </a:lnTo>
                <a:lnTo>
                  <a:pt x="457200" y="51688"/>
                </a:lnTo>
                <a:lnTo>
                  <a:pt x="446309" y="45338"/>
                </a:lnTo>
                <a:close/>
              </a:path>
              <a:path w="457200" h="103505">
                <a:moveTo>
                  <a:pt x="441451" y="46227"/>
                </a:moveTo>
                <a:lnTo>
                  <a:pt x="432090" y="51688"/>
                </a:lnTo>
                <a:lnTo>
                  <a:pt x="441451" y="57150"/>
                </a:lnTo>
                <a:lnTo>
                  <a:pt x="441451" y="46227"/>
                </a:lnTo>
                <a:close/>
              </a:path>
              <a:path w="457200" h="103505">
                <a:moveTo>
                  <a:pt x="444626" y="46227"/>
                </a:moveTo>
                <a:lnTo>
                  <a:pt x="441451" y="46227"/>
                </a:lnTo>
                <a:lnTo>
                  <a:pt x="441451" y="57150"/>
                </a:lnTo>
                <a:lnTo>
                  <a:pt x="444626" y="57150"/>
                </a:lnTo>
                <a:lnTo>
                  <a:pt x="444626" y="46227"/>
                </a:lnTo>
                <a:close/>
              </a:path>
              <a:path w="457200" h="103505">
                <a:moveTo>
                  <a:pt x="368553" y="0"/>
                </a:moveTo>
                <a:lnTo>
                  <a:pt x="364744" y="1015"/>
                </a:lnTo>
                <a:lnTo>
                  <a:pt x="361188" y="7112"/>
                </a:lnTo>
                <a:lnTo>
                  <a:pt x="362203" y="10922"/>
                </a:lnTo>
                <a:lnTo>
                  <a:pt x="432090" y="51688"/>
                </a:lnTo>
                <a:lnTo>
                  <a:pt x="441451" y="46227"/>
                </a:lnTo>
                <a:lnTo>
                  <a:pt x="444626" y="46227"/>
                </a:lnTo>
                <a:lnTo>
                  <a:pt x="444626" y="45338"/>
                </a:lnTo>
                <a:lnTo>
                  <a:pt x="446309" y="45338"/>
                </a:lnTo>
                <a:lnTo>
                  <a:pt x="368553" y="0"/>
                </a:lnTo>
                <a:close/>
              </a:path>
            </a:pathLst>
          </a:custGeom>
          <a:solidFill>
            <a:srgbClr val="30B6FC"/>
          </a:solidFill>
        </p:spPr>
        <p:txBody>
          <a:bodyPr wrap="square" lIns="0" tIns="0" rIns="0" bIns="0" rtlCol="0"/>
          <a:lstStyle/>
          <a:p>
            <a:endParaRPr/>
          </a:p>
        </p:txBody>
      </p:sp>
      <p:sp>
        <p:nvSpPr>
          <p:cNvPr id="68" name="object 68"/>
          <p:cNvSpPr/>
          <p:nvPr/>
        </p:nvSpPr>
        <p:spPr>
          <a:xfrm>
            <a:off x="3886200" y="3475735"/>
            <a:ext cx="939800" cy="103505"/>
          </a:xfrm>
          <a:custGeom>
            <a:avLst/>
            <a:gdLst/>
            <a:ahLst/>
            <a:cxnLst/>
            <a:rect l="l" t="t" r="r" b="b"/>
            <a:pathLst>
              <a:path w="939800" h="103504">
                <a:moveTo>
                  <a:pt x="914690" y="51688"/>
                </a:moveTo>
                <a:lnTo>
                  <a:pt x="844803" y="92455"/>
                </a:lnTo>
                <a:lnTo>
                  <a:pt x="843788" y="96265"/>
                </a:lnTo>
                <a:lnTo>
                  <a:pt x="847344" y="102362"/>
                </a:lnTo>
                <a:lnTo>
                  <a:pt x="851153" y="103377"/>
                </a:lnTo>
                <a:lnTo>
                  <a:pt x="928909" y="58038"/>
                </a:lnTo>
                <a:lnTo>
                  <a:pt x="927226" y="58038"/>
                </a:lnTo>
                <a:lnTo>
                  <a:pt x="927226" y="57150"/>
                </a:lnTo>
                <a:lnTo>
                  <a:pt x="924051" y="57150"/>
                </a:lnTo>
                <a:lnTo>
                  <a:pt x="914690" y="51688"/>
                </a:lnTo>
                <a:close/>
              </a:path>
              <a:path w="939800" h="103504">
                <a:moveTo>
                  <a:pt x="903804" y="45338"/>
                </a:moveTo>
                <a:lnTo>
                  <a:pt x="0" y="45338"/>
                </a:lnTo>
                <a:lnTo>
                  <a:pt x="0" y="58038"/>
                </a:lnTo>
                <a:lnTo>
                  <a:pt x="903804" y="58038"/>
                </a:lnTo>
                <a:lnTo>
                  <a:pt x="914690" y="51688"/>
                </a:lnTo>
                <a:lnTo>
                  <a:pt x="903804" y="45338"/>
                </a:lnTo>
                <a:close/>
              </a:path>
              <a:path w="939800" h="103504">
                <a:moveTo>
                  <a:pt x="928909" y="45338"/>
                </a:moveTo>
                <a:lnTo>
                  <a:pt x="927226" y="45338"/>
                </a:lnTo>
                <a:lnTo>
                  <a:pt x="927226" y="58038"/>
                </a:lnTo>
                <a:lnTo>
                  <a:pt x="928909" y="58038"/>
                </a:lnTo>
                <a:lnTo>
                  <a:pt x="939800" y="51688"/>
                </a:lnTo>
                <a:lnTo>
                  <a:pt x="928909" y="45338"/>
                </a:lnTo>
                <a:close/>
              </a:path>
              <a:path w="939800" h="103504">
                <a:moveTo>
                  <a:pt x="924051" y="46227"/>
                </a:moveTo>
                <a:lnTo>
                  <a:pt x="914690" y="51688"/>
                </a:lnTo>
                <a:lnTo>
                  <a:pt x="924051" y="57150"/>
                </a:lnTo>
                <a:lnTo>
                  <a:pt x="924051" y="46227"/>
                </a:lnTo>
                <a:close/>
              </a:path>
              <a:path w="939800" h="103504">
                <a:moveTo>
                  <a:pt x="927226" y="46227"/>
                </a:moveTo>
                <a:lnTo>
                  <a:pt x="924051" y="46227"/>
                </a:lnTo>
                <a:lnTo>
                  <a:pt x="924051" y="57150"/>
                </a:lnTo>
                <a:lnTo>
                  <a:pt x="927226" y="57150"/>
                </a:lnTo>
                <a:lnTo>
                  <a:pt x="927226" y="46227"/>
                </a:lnTo>
                <a:close/>
              </a:path>
              <a:path w="939800" h="103504">
                <a:moveTo>
                  <a:pt x="851153" y="0"/>
                </a:moveTo>
                <a:lnTo>
                  <a:pt x="847344" y="1015"/>
                </a:lnTo>
                <a:lnTo>
                  <a:pt x="843788" y="7112"/>
                </a:lnTo>
                <a:lnTo>
                  <a:pt x="844803" y="10922"/>
                </a:lnTo>
                <a:lnTo>
                  <a:pt x="914690" y="51688"/>
                </a:lnTo>
                <a:lnTo>
                  <a:pt x="924051" y="46227"/>
                </a:lnTo>
                <a:lnTo>
                  <a:pt x="927226" y="46227"/>
                </a:lnTo>
                <a:lnTo>
                  <a:pt x="927226" y="45338"/>
                </a:lnTo>
                <a:lnTo>
                  <a:pt x="928909" y="45338"/>
                </a:lnTo>
                <a:lnTo>
                  <a:pt x="851153" y="0"/>
                </a:lnTo>
                <a:close/>
              </a:path>
            </a:pathLst>
          </a:custGeom>
          <a:solidFill>
            <a:srgbClr val="30B6FC"/>
          </a:solidFill>
        </p:spPr>
        <p:txBody>
          <a:bodyPr wrap="square" lIns="0" tIns="0" rIns="0" bIns="0" rtlCol="0"/>
          <a:lstStyle/>
          <a:p>
            <a:endParaRPr/>
          </a:p>
        </p:txBody>
      </p:sp>
      <p:graphicFrame>
        <p:nvGraphicFramePr>
          <p:cNvPr id="69" name="object 69"/>
          <p:cNvGraphicFramePr>
            <a:graphicFrameLocks noGrp="1"/>
          </p:cNvGraphicFramePr>
          <p:nvPr/>
        </p:nvGraphicFramePr>
        <p:xfrm>
          <a:off x="2285999" y="3040062"/>
          <a:ext cx="2354262" cy="1549145"/>
        </p:xfrm>
        <a:graphic>
          <a:graphicData uri="http://schemas.openxmlformats.org/drawingml/2006/table">
            <a:tbl>
              <a:tblPr firstRow="1" bandRow="1">
                <a:tableStyleId>{2D5ABB26-0587-4C30-8999-92F81FD0307C}</a:tableStyleId>
              </a:tblPr>
              <a:tblGrid>
                <a:gridCol w="147480"/>
                <a:gridCol w="1248165"/>
                <a:gridCol w="146802"/>
                <a:gridCol w="811815"/>
              </a:tblGrid>
              <a:tr h="137795">
                <a:tc gridSpan="3">
                  <a:txBody>
                    <a:bodyPr/>
                    <a:lstStyle/>
                    <a:p>
                      <a:pPr>
                        <a:lnSpc>
                          <a:spcPct val="100000"/>
                        </a:lnSpc>
                      </a:pPr>
                      <a:endParaRPr sz="700" b="1">
                        <a:latin typeface="Times New Roman"/>
                        <a:cs typeface="Times New Roman"/>
                      </a:endParaRPr>
                    </a:p>
                  </a:txBody>
                  <a:tcPr marL="0" marR="0" marT="0" marB="0">
                    <a:lnL w="19050">
                      <a:solidFill>
                        <a:srgbClr val="165D83"/>
                      </a:solidFill>
                      <a:prstDash val="solid"/>
                    </a:lnL>
                    <a:lnR w="19050">
                      <a:solidFill>
                        <a:srgbClr val="165D83"/>
                      </a:solidFill>
                      <a:prstDash val="solid"/>
                    </a:lnR>
                    <a:lnT w="19050">
                      <a:solidFill>
                        <a:srgbClr val="165D83"/>
                      </a:solidFill>
                      <a:prstDash val="solid"/>
                    </a:lnT>
                    <a:solidFill>
                      <a:srgbClr val="30B6FC"/>
                    </a:solidFill>
                  </a:tcPr>
                </a:tc>
                <a:tc hMerge="1">
                  <a:txBody>
                    <a:bodyPr/>
                    <a:lstStyle/>
                    <a:p>
                      <a:endParaRPr/>
                    </a:p>
                  </a:txBody>
                  <a:tcPr marL="0" marR="0" marT="0" marB="0"/>
                </a:tc>
                <a:tc hMerge="1">
                  <a:txBody>
                    <a:bodyPr/>
                    <a:lstStyle/>
                    <a:p>
                      <a:endParaRPr/>
                    </a:p>
                  </a:txBody>
                  <a:tcPr marL="0" marR="0" marT="0" marB="0"/>
                </a:tc>
                <a:tc rowSpan="2">
                  <a:txBody>
                    <a:bodyPr/>
                    <a:lstStyle/>
                    <a:p>
                      <a:pPr>
                        <a:lnSpc>
                          <a:spcPct val="100000"/>
                        </a:lnSpc>
                      </a:pPr>
                      <a:endParaRPr sz="1300" b="1">
                        <a:latin typeface="Times New Roman"/>
                        <a:cs typeface="Times New Roman"/>
                      </a:endParaRPr>
                    </a:p>
                  </a:txBody>
                  <a:tcPr marL="0" marR="0" marT="0" marB="0">
                    <a:lnL w="19050">
                      <a:solidFill>
                        <a:srgbClr val="165D83"/>
                      </a:solidFill>
                      <a:prstDash val="solid"/>
                    </a:lnL>
                    <a:lnB w="12700">
                      <a:solidFill>
                        <a:srgbClr val="30B6FC"/>
                      </a:solidFill>
                      <a:prstDash val="solid"/>
                    </a:lnB>
                  </a:tcPr>
                </a:tc>
              </a:tr>
              <a:tr h="744220">
                <a:tc rowSpan="2">
                  <a:txBody>
                    <a:bodyPr/>
                    <a:lstStyle/>
                    <a:p>
                      <a:pPr>
                        <a:lnSpc>
                          <a:spcPct val="100000"/>
                        </a:lnSpc>
                      </a:pPr>
                      <a:endParaRPr sz="1300" b="1">
                        <a:latin typeface="Times New Roman"/>
                        <a:cs typeface="Times New Roman"/>
                      </a:endParaRPr>
                    </a:p>
                  </a:txBody>
                  <a:tcPr marL="0" marR="0" marT="0" marB="0">
                    <a:lnL w="19050">
                      <a:solidFill>
                        <a:srgbClr val="165D83"/>
                      </a:solidFill>
                      <a:prstDash val="solid"/>
                    </a:lnL>
                    <a:lnR w="19050">
                      <a:solidFill>
                        <a:srgbClr val="165D83"/>
                      </a:solidFill>
                      <a:prstDash val="solid"/>
                    </a:lnR>
                    <a:solidFill>
                      <a:srgbClr val="30B6FC"/>
                    </a:solidFill>
                  </a:tcPr>
                </a:tc>
                <a:tc rowSpan="2">
                  <a:txBody>
                    <a:bodyPr/>
                    <a:lstStyle/>
                    <a:p>
                      <a:pPr marL="244475">
                        <a:lnSpc>
                          <a:spcPts val="1495"/>
                        </a:lnSpc>
                      </a:pPr>
                      <a:r>
                        <a:rPr sz="1400" b="1" spc="-25" dirty="0">
                          <a:latin typeface="Arial"/>
                          <a:cs typeface="Arial"/>
                        </a:rPr>
                        <a:t>Materials</a:t>
                      </a:r>
                      <a:endParaRPr sz="1400" b="1">
                        <a:latin typeface="Arial"/>
                        <a:cs typeface="Arial"/>
                      </a:endParaRPr>
                    </a:p>
                    <a:p>
                      <a:pPr marL="269240" marR="218440" indent="-27940" algn="just">
                        <a:lnSpc>
                          <a:spcPct val="100000"/>
                        </a:lnSpc>
                      </a:pPr>
                      <a:r>
                        <a:rPr sz="1400" b="1" spc="-5" smtClean="0">
                          <a:latin typeface="Arial"/>
                          <a:cs typeface="Arial"/>
                        </a:rPr>
                        <a:t>Resou</a:t>
                      </a:r>
                      <a:r>
                        <a:rPr sz="1400" b="1" spc="-10" smtClean="0">
                          <a:latin typeface="Arial"/>
                          <a:cs typeface="Arial"/>
                        </a:rPr>
                        <a:t>r</a:t>
                      </a:r>
                      <a:r>
                        <a:rPr sz="1400" b="1" smtClean="0">
                          <a:latin typeface="Arial"/>
                          <a:cs typeface="Arial"/>
                        </a:rPr>
                        <a:t>e  </a:t>
                      </a:r>
                      <a:r>
                        <a:rPr sz="1400" b="1" spc="-45" dirty="0">
                          <a:latin typeface="Arial"/>
                          <a:cs typeface="Arial"/>
                        </a:rPr>
                        <a:t>Planning  system</a:t>
                      </a:r>
                      <a:endParaRPr sz="1400" b="1">
                        <a:latin typeface="Arial"/>
                        <a:cs typeface="Arial"/>
                      </a:endParaRPr>
                    </a:p>
                  </a:txBody>
                  <a:tcPr marL="0" marR="0" marT="0" marB="0">
                    <a:lnL w="19050">
                      <a:solidFill>
                        <a:srgbClr val="165D83"/>
                      </a:solidFill>
                      <a:prstDash val="solid"/>
                    </a:lnL>
                    <a:lnR w="19050">
                      <a:solidFill>
                        <a:srgbClr val="165D83"/>
                      </a:solidFill>
                      <a:prstDash val="solid"/>
                    </a:lnR>
                    <a:lnT w="19050">
                      <a:solidFill>
                        <a:srgbClr val="165D83"/>
                      </a:solidFill>
                      <a:prstDash val="solid"/>
                    </a:lnT>
                    <a:lnB w="19050">
                      <a:solidFill>
                        <a:srgbClr val="165D83"/>
                      </a:solidFill>
                      <a:prstDash val="solid"/>
                    </a:lnB>
                  </a:tcPr>
                </a:tc>
                <a:tc rowSpan="2">
                  <a:txBody>
                    <a:bodyPr/>
                    <a:lstStyle/>
                    <a:p>
                      <a:pPr>
                        <a:lnSpc>
                          <a:spcPct val="100000"/>
                        </a:lnSpc>
                      </a:pPr>
                      <a:endParaRPr sz="1300" b="1">
                        <a:latin typeface="Times New Roman"/>
                        <a:cs typeface="Times New Roman"/>
                      </a:endParaRPr>
                    </a:p>
                  </a:txBody>
                  <a:tcPr marL="0" marR="0" marT="0" marB="0">
                    <a:lnL w="19050">
                      <a:solidFill>
                        <a:srgbClr val="165D83"/>
                      </a:solidFill>
                      <a:prstDash val="solid"/>
                    </a:lnL>
                    <a:lnR w="19050">
                      <a:solidFill>
                        <a:srgbClr val="165D83"/>
                      </a:solidFill>
                      <a:prstDash val="solid"/>
                    </a:lnR>
                    <a:solidFill>
                      <a:srgbClr val="30B6FC"/>
                    </a:solidFill>
                  </a:tcPr>
                </a:tc>
                <a:tc vMerge="1">
                  <a:txBody>
                    <a:bodyPr/>
                    <a:lstStyle/>
                    <a:p>
                      <a:endParaRPr/>
                    </a:p>
                  </a:txBody>
                  <a:tcPr marL="0" marR="0" marT="0" marB="0">
                    <a:lnL w="19050">
                      <a:solidFill>
                        <a:srgbClr val="165D83"/>
                      </a:solidFill>
                      <a:prstDash val="solid"/>
                    </a:lnL>
                    <a:lnB w="12700">
                      <a:solidFill>
                        <a:srgbClr val="30B6FC"/>
                      </a:solidFill>
                      <a:prstDash val="solid"/>
                    </a:lnB>
                  </a:tcPr>
                </a:tc>
              </a:tr>
              <a:tr h="83820">
                <a:tc vMerge="1">
                  <a:txBody>
                    <a:bodyPr/>
                    <a:lstStyle/>
                    <a:p>
                      <a:endParaRPr/>
                    </a:p>
                  </a:txBody>
                  <a:tcPr marL="0" marR="0" marT="0" marB="0">
                    <a:lnL w="19050">
                      <a:solidFill>
                        <a:srgbClr val="165D83"/>
                      </a:solidFill>
                      <a:prstDash val="solid"/>
                    </a:lnL>
                    <a:lnR w="19050">
                      <a:solidFill>
                        <a:srgbClr val="165D83"/>
                      </a:solidFill>
                      <a:prstDash val="solid"/>
                    </a:lnR>
                    <a:solidFill>
                      <a:srgbClr val="30B6FC"/>
                    </a:solidFill>
                  </a:tcPr>
                </a:tc>
                <a:tc vMerge="1">
                  <a:txBody>
                    <a:bodyPr/>
                    <a:lstStyle/>
                    <a:p>
                      <a:endParaRPr/>
                    </a:p>
                  </a:txBody>
                  <a:tcPr marL="0" marR="0" marT="0" marB="0">
                    <a:lnL w="19050">
                      <a:solidFill>
                        <a:srgbClr val="165D83"/>
                      </a:solidFill>
                      <a:prstDash val="solid"/>
                    </a:lnL>
                    <a:lnR w="19050">
                      <a:solidFill>
                        <a:srgbClr val="165D83"/>
                      </a:solidFill>
                      <a:prstDash val="solid"/>
                    </a:lnR>
                    <a:lnT w="19050">
                      <a:solidFill>
                        <a:srgbClr val="165D83"/>
                      </a:solidFill>
                      <a:prstDash val="solid"/>
                    </a:lnT>
                    <a:lnB w="19050">
                      <a:solidFill>
                        <a:srgbClr val="165D83"/>
                      </a:solidFill>
                      <a:prstDash val="solid"/>
                    </a:lnB>
                  </a:tcPr>
                </a:tc>
                <a:tc vMerge="1">
                  <a:txBody>
                    <a:bodyPr/>
                    <a:lstStyle/>
                    <a:p>
                      <a:endParaRPr/>
                    </a:p>
                  </a:txBody>
                  <a:tcPr marL="0" marR="0" marT="0" marB="0">
                    <a:lnL w="19050">
                      <a:solidFill>
                        <a:srgbClr val="165D83"/>
                      </a:solidFill>
                      <a:prstDash val="solid"/>
                    </a:lnL>
                    <a:lnR w="19050">
                      <a:solidFill>
                        <a:srgbClr val="165D83"/>
                      </a:solidFill>
                      <a:prstDash val="solid"/>
                    </a:lnR>
                    <a:solidFill>
                      <a:srgbClr val="30B6FC"/>
                    </a:solidFill>
                  </a:tcPr>
                </a:tc>
                <a:tc rowSpan="2">
                  <a:txBody>
                    <a:bodyPr/>
                    <a:lstStyle/>
                    <a:p>
                      <a:pPr>
                        <a:lnSpc>
                          <a:spcPct val="100000"/>
                        </a:lnSpc>
                      </a:pPr>
                      <a:endParaRPr sz="1300" b="1">
                        <a:latin typeface="Times New Roman"/>
                        <a:cs typeface="Times New Roman"/>
                      </a:endParaRPr>
                    </a:p>
                  </a:txBody>
                  <a:tcPr marL="0" marR="0" marT="0" marB="0">
                    <a:lnL w="19050">
                      <a:solidFill>
                        <a:srgbClr val="165D83"/>
                      </a:solidFill>
                      <a:prstDash val="solid"/>
                    </a:lnL>
                    <a:lnR w="12700">
                      <a:solidFill>
                        <a:srgbClr val="30B6FC"/>
                      </a:solidFill>
                      <a:prstDash val="solid"/>
                    </a:lnR>
                    <a:lnT w="12700">
                      <a:solidFill>
                        <a:srgbClr val="30B6FC"/>
                      </a:solidFill>
                      <a:prstDash val="solid"/>
                    </a:lnT>
                  </a:tcPr>
                </a:tc>
              </a:tr>
              <a:tr h="136270">
                <a:tc gridSpan="3">
                  <a:txBody>
                    <a:bodyPr/>
                    <a:lstStyle/>
                    <a:p>
                      <a:pPr>
                        <a:lnSpc>
                          <a:spcPct val="100000"/>
                        </a:lnSpc>
                      </a:pPr>
                      <a:endParaRPr sz="700" b="1">
                        <a:latin typeface="Times New Roman"/>
                        <a:cs typeface="Times New Roman"/>
                      </a:endParaRPr>
                    </a:p>
                  </a:txBody>
                  <a:tcPr marL="0" marR="0" marT="0" marB="0">
                    <a:lnL w="19050">
                      <a:solidFill>
                        <a:srgbClr val="165D83"/>
                      </a:solidFill>
                      <a:prstDash val="solid"/>
                    </a:lnL>
                    <a:lnR w="19050">
                      <a:solidFill>
                        <a:srgbClr val="165D83"/>
                      </a:solidFill>
                      <a:prstDash val="solid"/>
                    </a:lnR>
                    <a:lnB w="19050">
                      <a:solidFill>
                        <a:srgbClr val="165D83"/>
                      </a:solidFill>
                      <a:prstDash val="solid"/>
                    </a:lnB>
                    <a:solidFill>
                      <a:srgbClr val="30B6FC"/>
                    </a:solidFill>
                  </a:tcPr>
                </a:tc>
                <a:tc hMerge="1">
                  <a:txBody>
                    <a:bodyPr/>
                    <a:lstStyle/>
                    <a:p>
                      <a:endParaRPr/>
                    </a:p>
                  </a:txBody>
                  <a:tcPr marL="0" marR="0" marT="0" marB="0"/>
                </a:tc>
                <a:tc hMerge="1">
                  <a:txBody>
                    <a:bodyPr/>
                    <a:lstStyle/>
                    <a:p>
                      <a:endParaRPr/>
                    </a:p>
                  </a:txBody>
                  <a:tcPr marL="0" marR="0" marT="0" marB="0"/>
                </a:tc>
                <a:tc vMerge="1">
                  <a:txBody>
                    <a:bodyPr/>
                    <a:lstStyle/>
                    <a:p>
                      <a:endParaRPr/>
                    </a:p>
                  </a:txBody>
                  <a:tcPr marL="0" marR="0" marT="0" marB="0">
                    <a:lnL w="19050">
                      <a:solidFill>
                        <a:srgbClr val="165D83"/>
                      </a:solidFill>
                      <a:prstDash val="solid"/>
                    </a:lnL>
                    <a:lnR w="12700">
                      <a:solidFill>
                        <a:srgbClr val="30B6FC"/>
                      </a:solidFill>
                      <a:prstDash val="solid"/>
                    </a:lnR>
                    <a:lnT w="12700">
                      <a:solidFill>
                        <a:srgbClr val="30B6FC"/>
                      </a:solidFill>
                      <a:prstDash val="solid"/>
                    </a:lnT>
                  </a:tcPr>
                </a:tc>
              </a:tr>
              <a:tr h="444500">
                <a:tc gridSpan="4">
                  <a:txBody>
                    <a:bodyPr/>
                    <a:lstStyle/>
                    <a:p>
                      <a:pPr>
                        <a:lnSpc>
                          <a:spcPct val="100000"/>
                        </a:lnSpc>
                      </a:pPr>
                      <a:endParaRPr sz="1300" b="1">
                        <a:latin typeface="Times New Roman"/>
                        <a:cs typeface="Times New Roman"/>
                      </a:endParaRPr>
                    </a:p>
                  </a:txBody>
                  <a:tcPr marL="0" marR="0" marT="0" marB="0">
                    <a:lnR w="12700">
                      <a:solidFill>
                        <a:srgbClr val="30B6FC"/>
                      </a:solidFill>
                      <a:prstDash val="solid"/>
                    </a:lnR>
                    <a:lnT w="19050" cap="flat" cmpd="sng" algn="ctr">
                      <a:solidFill>
                        <a:srgbClr val="165D83"/>
                      </a:solidFill>
                      <a:prstDash val="solid"/>
                      <a:round/>
                      <a:headEnd type="none" w="med" len="med"/>
                      <a:tailEnd type="none" w="med" len="me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r>
            </a:tbl>
          </a:graphicData>
        </a:graphic>
      </p:graphicFrame>
      <p:sp>
        <p:nvSpPr>
          <p:cNvPr id="70" name="object 70"/>
          <p:cNvSpPr/>
          <p:nvPr/>
        </p:nvSpPr>
        <p:spPr>
          <a:xfrm>
            <a:off x="4647819" y="4553584"/>
            <a:ext cx="228980" cy="103250"/>
          </a:xfrm>
          <a:prstGeom prst="rect">
            <a:avLst/>
          </a:prstGeom>
          <a:blipFill>
            <a:blip r:embed="rId2" cstate="print"/>
            <a:stretch>
              <a:fillRect/>
            </a:stretch>
          </a:blipFill>
        </p:spPr>
        <p:txBody>
          <a:bodyPr wrap="square" lIns="0" tIns="0" rIns="0" bIns="0" rtlCol="0"/>
          <a:lstStyle/>
          <a:p>
            <a:endParaRPr/>
          </a:p>
        </p:txBody>
      </p:sp>
      <p:sp>
        <p:nvSpPr>
          <p:cNvPr id="71" name="object 71"/>
          <p:cNvSpPr txBox="1"/>
          <p:nvPr/>
        </p:nvSpPr>
        <p:spPr>
          <a:xfrm>
            <a:off x="5642228" y="2051050"/>
            <a:ext cx="529972" cy="382156"/>
          </a:xfrm>
          <a:prstGeom prst="rect">
            <a:avLst/>
          </a:prstGeom>
        </p:spPr>
        <p:txBody>
          <a:bodyPr vert="horz" wrap="square" lIns="0" tIns="12700" rIns="0" bIns="0" rtlCol="0">
            <a:spAutoFit/>
          </a:bodyPr>
          <a:lstStyle/>
          <a:p>
            <a:pPr marL="12700" marR="5080">
              <a:lnSpc>
                <a:spcPct val="100000"/>
              </a:lnSpc>
              <a:spcBef>
                <a:spcPts val="100"/>
              </a:spcBef>
            </a:pPr>
            <a:r>
              <a:rPr sz="1200" b="1" spc="-80" dirty="0">
                <a:latin typeface="Arial"/>
                <a:cs typeface="Arial"/>
              </a:rPr>
              <a:t>Sal</a:t>
            </a:r>
            <a:r>
              <a:rPr sz="1200" b="1" spc="-100" dirty="0">
                <a:latin typeface="Arial"/>
                <a:cs typeface="Arial"/>
              </a:rPr>
              <a:t>e</a:t>
            </a:r>
            <a:r>
              <a:rPr sz="1200" b="1" spc="-70" dirty="0">
                <a:latin typeface="Arial"/>
                <a:cs typeface="Arial"/>
              </a:rPr>
              <a:t>s  </a:t>
            </a:r>
            <a:r>
              <a:rPr sz="1200" b="1" spc="-25" dirty="0">
                <a:latin typeface="Arial"/>
                <a:cs typeface="Arial"/>
              </a:rPr>
              <a:t>data</a:t>
            </a:r>
            <a:endParaRPr sz="1200" b="1">
              <a:latin typeface="Arial"/>
              <a:cs typeface="Arial"/>
            </a:endParaRPr>
          </a:p>
        </p:txBody>
      </p:sp>
      <p:sp>
        <p:nvSpPr>
          <p:cNvPr id="72" name="object 72"/>
          <p:cNvSpPr txBox="1"/>
          <p:nvPr/>
        </p:nvSpPr>
        <p:spPr>
          <a:xfrm>
            <a:off x="5464302" y="3136519"/>
            <a:ext cx="784098" cy="566822"/>
          </a:xfrm>
          <a:prstGeom prst="rect">
            <a:avLst/>
          </a:prstGeom>
        </p:spPr>
        <p:txBody>
          <a:bodyPr vert="horz" wrap="square" lIns="0" tIns="12700" rIns="0" bIns="0" rtlCol="0">
            <a:spAutoFit/>
          </a:bodyPr>
          <a:lstStyle/>
          <a:p>
            <a:pPr marL="12700" marR="5080">
              <a:lnSpc>
                <a:spcPct val="100000"/>
              </a:lnSpc>
              <a:spcBef>
                <a:spcPts val="100"/>
              </a:spcBef>
            </a:pPr>
            <a:r>
              <a:rPr sz="1200" b="1" spc="5" dirty="0">
                <a:latin typeface="Arial"/>
                <a:cs typeface="Arial"/>
              </a:rPr>
              <a:t>Unit  </a:t>
            </a:r>
            <a:r>
              <a:rPr sz="1200" b="1" spc="-20" dirty="0">
                <a:latin typeface="Arial"/>
                <a:cs typeface="Arial"/>
              </a:rPr>
              <a:t>Product  </a:t>
            </a:r>
            <a:r>
              <a:rPr sz="1200" b="1" spc="-55" dirty="0">
                <a:latin typeface="Arial"/>
                <a:cs typeface="Arial"/>
              </a:rPr>
              <a:t>Cost</a:t>
            </a:r>
            <a:r>
              <a:rPr sz="1200" b="1" spc="-170" dirty="0">
                <a:latin typeface="Arial"/>
                <a:cs typeface="Arial"/>
              </a:rPr>
              <a:t> </a:t>
            </a:r>
            <a:r>
              <a:rPr sz="1200" b="1" spc="-25" dirty="0">
                <a:latin typeface="Arial"/>
                <a:cs typeface="Arial"/>
              </a:rPr>
              <a:t>data</a:t>
            </a:r>
            <a:endParaRPr sz="1200" b="1">
              <a:latin typeface="Arial"/>
              <a:cs typeface="Arial"/>
            </a:endParaRPr>
          </a:p>
        </p:txBody>
      </p:sp>
      <p:sp>
        <p:nvSpPr>
          <p:cNvPr id="73" name="object 73"/>
          <p:cNvSpPr txBox="1"/>
          <p:nvPr/>
        </p:nvSpPr>
        <p:spPr>
          <a:xfrm>
            <a:off x="5489828" y="4190238"/>
            <a:ext cx="606172" cy="566822"/>
          </a:xfrm>
          <a:prstGeom prst="rect">
            <a:avLst/>
          </a:prstGeom>
        </p:spPr>
        <p:txBody>
          <a:bodyPr vert="horz" wrap="square" lIns="0" tIns="12700" rIns="0" bIns="0" rtlCol="0">
            <a:spAutoFit/>
          </a:bodyPr>
          <a:lstStyle/>
          <a:p>
            <a:pPr marL="12700" marR="5080" algn="just">
              <a:lnSpc>
                <a:spcPct val="100000"/>
              </a:lnSpc>
              <a:spcBef>
                <a:spcPts val="100"/>
              </a:spcBef>
            </a:pPr>
            <a:r>
              <a:rPr sz="1200" b="1" spc="-75" dirty="0">
                <a:latin typeface="Arial"/>
                <a:cs typeface="Arial"/>
              </a:rPr>
              <a:t>P</a:t>
            </a:r>
            <a:r>
              <a:rPr sz="1200" b="1" spc="-50" dirty="0">
                <a:latin typeface="Arial"/>
                <a:cs typeface="Arial"/>
              </a:rPr>
              <a:t>r</a:t>
            </a:r>
            <a:r>
              <a:rPr sz="1200" b="1" spc="-10" dirty="0">
                <a:latin typeface="Arial"/>
                <a:cs typeface="Arial"/>
              </a:rPr>
              <a:t>od</a:t>
            </a:r>
            <a:r>
              <a:rPr sz="1200" b="1" spc="-5" dirty="0">
                <a:latin typeface="Arial"/>
                <a:cs typeface="Arial"/>
              </a:rPr>
              <a:t>u</a:t>
            </a:r>
            <a:r>
              <a:rPr sz="1200" b="1" spc="15" dirty="0">
                <a:latin typeface="Arial"/>
                <a:cs typeface="Arial"/>
              </a:rPr>
              <a:t>ct  </a:t>
            </a:r>
            <a:r>
              <a:rPr sz="1200" b="1" spc="-45" dirty="0">
                <a:latin typeface="Trebuchet MS"/>
                <a:cs typeface="Trebuchet MS"/>
              </a:rPr>
              <a:t>change  </a:t>
            </a:r>
            <a:r>
              <a:rPr sz="1200" b="1" spc="-50" dirty="0">
                <a:latin typeface="Trebuchet MS"/>
                <a:cs typeface="Trebuchet MS"/>
              </a:rPr>
              <a:t>data</a:t>
            </a:r>
            <a:endParaRPr sz="1200" b="1">
              <a:latin typeface="Trebuchet MS"/>
              <a:cs typeface="Trebuchet MS"/>
            </a:endParaRPr>
          </a:p>
        </p:txBody>
      </p:sp>
      <p:sp>
        <p:nvSpPr>
          <p:cNvPr id="74" name="object 74"/>
          <p:cNvSpPr txBox="1"/>
          <p:nvPr/>
        </p:nvSpPr>
        <p:spPr>
          <a:xfrm>
            <a:off x="5489828" y="5083809"/>
            <a:ext cx="682372" cy="391160"/>
          </a:xfrm>
          <a:prstGeom prst="rect">
            <a:avLst/>
          </a:prstGeom>
        </p:spPr>
        <p:txBody>
          <a:bodyPr vert="horz" wrap="square" lIns="0" tIns="12700" rIns="0" bIns="0" rtlCol="0">
            <a:spAutoFit/>
          </a:bodyPr>
          <a:lstStyle/>
          <a:p>
            <a:pPr marL="12700" marR="5080">
              <a:lnSpc>
                <a:spcPct val="100000"/>
              </a:lnSpc>
              <a:spcBef>
                <a:spcPts val="100"/>
              </a:spcBef>
            </a:pPr>
            <a:r>
              <a:rPr sz="1200" b="1" spc="-100" dirty="0">
                <a:latin typeface="Arial"/>
                <a:cs typeface="Arial"/>
              </a:rPr>
              <a:t>E</a:t>
            </a:r>
            <a:r>
              <a:rPr sz="1200" b="1" spc="-85" dirty="0">
                <a:latin typeface="Arial"/>
                <a:cs typeface="Arial"/>
              </a:rPr>
              <a:t>x</a:t>
            </a:r>
            <a:r>
              <a:rPr sz="1200" b="1" spc="-5" dirty="0">
                <a:latin typeface="Arial"/>
                <a:cs typeface="Arial"/>
              </a:rPr>
              <a:t>p</a:t>
            </a:r>
            <a:r>
              <a:rPr sz="1200" b="1" spc="-60" dirty="0">
                <a:latin typeface="Arial"/>
                <a:cs typeface="Arial"/>
              </a:rPr>
              <a:t>e</a:t>
            </a:r>
            <a:r>
              <a:rPr sz="1200" b="1" spc="-45" dirty="0">
                <a:latin typeface="Arial"/>
                <a:cs typeface="Arial"/>
              </a:rPr>
              <a:t>nse  </a:t>
            </a:r>
            <a:r>
              <a:rPr sz="1200" b="1" spc="-25" dirty="0">
                <a:latin typeface="Arial"/>
                <a:cs typeface="Arial"/>
              </a:rPr>
              <a:t>data</a:t>
            </a:r>
            <a:endParaRPr sz="1200" b="1">
              <a:latin typeface="Arial"/>
              <a:cs typeface="Arial"/>
            </a:endParaRPr>
          </a:p>
        </p:txBody>
      </p:sp>
      <p:sp>
        <p:nvSpPr>
          <p:cNvPr id="75" name="object 75"/>
          <p:cNvSpPr/>
          <p:nvPr/>
        </p:nvSpPr>
        <p:spPr>
          <a:xfrm>
            <a:off x="6324600" y="3600450"/>
            <a:ext cx="381000" cy="209550"/>
          </a:xfrm>
          <a:custGeom>
            <a:avLst/>
            <a:gdLst/>
            <a:ahLst/>
            <a:cxnLst/>
            <a:rect l="l" t="t" r="r" b="b"/>
            <a:pathLst>
              <a:path w="381000" h="209550">
                <a:moveTo>
                  <a:pt x="276225" y="0"/>
                </a:moveTo>
                <a:lnTo>
                  <a:pt x="276225" y="52450"/>
                </a:lnTo>
                <a:lnTo>
                  <a:pt x="0" y="52450"/>
                </a:lnTo>
                <a:lnTo>
                  <a:pt x="0" y="157225"/>
                </a:lnTo>
                <a:lnTo>
                  <a:pt x="276225" y="157225"/>
                </a:lnTo>
                <a:lnTo>
                  <a:pt x="276225" y="209550"/>
                </a:lnTo>
                <a:lnTo>
                  <a:pt x="381000" y="104775"/>
                </a:lnTo>
                <a:lnTo>
                  <a:pt x="276225" y="0"/>
                </a:lnTo>
                <a:close/>
              </a:path>
            </a:pathLst>
          </a:custGeom>
          <a:solidFill>
            <a:srgbClr val="30B6FC"/>
          </a:solidFill>
        </p:spPr>
        <p:txBody>
          <a:bodyPr wrap="square" lIns="0" tIns="0" rIns="0" bIns="0" rtlCol="0"/>
          <a:lstStyle/>
          <a:p>
            <a:endParaRPr/>
          </a:p>
        </p:txBody>
      </p:sp>
      <p:sp>
        <p:nvSpPr>
          <p:cNvPr id="76" name="object 76"/>
          <p:cNvSpPr/>
          <p:nvPr/>
        </p:nvSpPr>
        <p:spPr>
          <a:xfrm>
            <a:off x="6324600" y="3600450"/>
            <a:ext cx="381000" cy="209550"/>
          </a:xfrm>
          <a:custGeom>
            <a:avLst/>
            <a:gdLst/>
            <a:ahLst/>
            <a:cxnLst/>
            <a:rect l="l" t="t" r="r" b="b"/>
            <a:pathLst>
              <a:path w="381000" h="209550">
                <a:moveTo>
                  <a:pt x="0" y="52450"/>
                </a:moveTo>
                <a:lnTo>
                  <a:pt x="276225" y="52450"/>
                </a:lnTo>
                <a:lnTo>
                  <a:pt x="276225" y="0"/>
                </a:lnTo>
                <a:lnTo>
                  <a:pt x="381000" y="104775"/>
                </a:lnTo>
                <a:lnTo>
                  <a:pt x="276225" y="209550"/>
                </a:lnTo>
                <a:lnTo>
                  <a:pt x="276225" y="157225"/>
                </a:lnTo>
                <a:lnTo>
                  <a:pt x="0" y="157225"/>
                </a:lnTo>
                <a:lnTo>
                  <a:pt x="0" y="52450"/>
                </a:lnTo>
                <a:close/>
              </a:path>
            </a:pathLst>
          </a:custGeom>
          <a:ln w="15875">
            <a:solidFill>
              <a:srgbClr val="165D83"/>
            </a:solidFill>
          </a:ln>
        </p:spPr>
        <p:txBody>
          <a:bodyPr wrap="square" lIns="0" tIns="0" rIns="0" bIns="0" rtlCol="0"/>
          <a:lstStyle/>
          <a:p>
            <a:endParaRPr/>
          </a:p>
        </p:txBody>
      </p:sp>
      <p:sp>
        <p:nvSpPr>
          <p:cNvPr id="77" name="object 77"/>
          <p:cNvSpPr/>
          <p:nvPr/>
        </p:nvSpPr>
        <p:spPr>
          <a:xfrm>
            <a:off x="7696200" y="3600450"/>
            <a:ext cx="381000" cy="209550"/>
          </a:xfrm>
          <a:custGeom>
            <a:avLst/>
            <a:gdLst/>
            <a:ahLst/>
            <a:cxnLst/>
            <a:rect l="l" t="t" r="r" b="b"/>
            <a:pathLst>
              <a:path w="381000" h="209550">
                <a:moveTo>
                  <a:pt x="276225" y="0"/>
                </a:moveTo>
                <a:lnTo>
                  <a:pt x="276225" y="52450"/>
                </a:lnTo>
                <a:lnTo>
                  <a:pt x="0" y="52450"/>
                </a:lnTo>
                <a:lnTo>
                  <a:pt x="0" y="157225"/>
                </a:lnTo>
                <a:lnTo>
                  <a:pt x="276225" y="157225"/>
                </a:lnTo>
                <a:lnTo>
                  <a:pt x="276225" y="209550"/>
                </a:lnTo>
                <a:lnTo>
                  <a:pt x="381000" y="104775"/>
                </a:lnTo>
                <a:lnTo>
                  <a:pt x="276225" y="0"/>
                </a:lnTo>
                <a:close/>
              </a:path>
            </a:pathLst>
          </a:custGeom>
          <a:solidFill>
            <a:srgbClr val="30B6FC"/>
          </a:solidFill>
        </p:spPr>
        <p:txBody>
          <a:bodyPr wrap="square" lIns="0" tIns="0" rIns="0" bIns="0" rtlCol="0"/>
          <a:lstStyle/>
          <a:p>
            <a:endParaRPr/>
          </a:p>
        </p:txBody>
      </p:sp>
      <p:sp>
        <p:nvSpPr>
          <p:cNvPr id="78" name="object 78"/>
          <p:cNvSpPr/>
          <p:nvPr/>
        </p:nvSpPr>
        <p:spPr>
          <a:xfrm>
            <a:off x="7696200" y="3600450"/>
            <a:ext cx="381000" cy="209550"/>
          </a:xfrm>
          <a:custGeom>
            <a:avLst/>
            <a:gdLst/>
            <a:ahLst/>
            <a:cxnLst/>
            <a:rect l="l" t="t" r="r" b="b"/>
            <a:pathLst>
              <a:path w="381000" h="209550">
                <a:moveTo>
                  <a:pt x="0" y="52450"/>
                </a:moveTo>
                <a:lnTo>
                  <a:pt x="276225" y="52450"/>
                </a:lnTo>
                <a:lnTo>
                  <a:pt x="276225" y="0"/>
                </a:lnTo>
                <a:lnTo>
                  <a:pt x="381000" y="104775"/>
                </a:lnTo>
                <a:lnTo>
                  <a:pt x="276225" y="209550"/>
                </a:lnTo>
                <a:lnTo>
                  <a:pt x="276225" y="157225"/>
                </a:lnTo>
                <a:lnTo>
                  <a:pt x="0" y="157225"/>
                </a:lnTo>
                <a:lnTo>
                  <a:pt x="0" y="52450"/>
                </a:lnTo>
                <a:close/>
              </a:path>
            </a:pathLst>
          </a:custGeom>
          <a:ln w="15875">
            <a:solidFill>
              <a:srgbClr val="165D83"/>
            </a:solidFill>
          </a:ln>
        </p:spPr>
        <p:txBody>
          <a:bodyPr wrap="square" lIns="0" tIns="0" rIns="0" bIns="0" rtlCol="0"/>
          <a:lstStyle/>
          <a:p>
            <a:endParaRPr/>
          </a:p>
        </p:txBody>
      </p:sp>
      <p:sp>
        <p:nvSpPr>
          <p:cNvPr id="79" name="object 79"/>
          <p:cNvSpPr txBox="1"/>
          <p:nvPr/>
        </p:nvSpPr>
        <p:spPr>
          <a:xfrm>
            <a:off x="990600" y="1066800"/>
            <a:ext cx="584200" cy="452120"/>
          </a:xfrm>
          <a:prstGeom prst="rect">
            <a:avLst/>
          </a:prstGeom>
        </p:spPr>
        <p:txBody>
          <a:bodyPr vert="horz" wrap="square" lIns="0" tIns="12065" rIns="0" bIns="0" rtlCol="0">
            <a:spAutoFit/>
          </a:bodyPr>
          <a:lstStyle/>
          <a:p>
            <a:pPr marL="12700">
              <a:lnSpc>
                <a:spcPct val="100000"/>
              </a:lnSpc>
              <a:spcBef>
                <a:spcPts val="95"/>
              </a:spcBef>
            </a:pPr>
            <a:r>
              <a:rPr sz="2800" spc="-355" dirty="0">
                <a:latin typeface="Arial"/>
                <a:cs typeface="Arial"/>
              </a:rPr>
              <a:t>TPS</a:t>
            </a:r>
            <a:endParaRPr sz="2800">
              <a:latin typeface="Arial"/>
              <a:cs typeface="Arial"/>
            </a:endParaRPr>
          </a:p>
        </p:txBody>
      </p:sp>
      <p:sp>
        <p:nvSpPr>
          <p:cNvPr id="80" name="object 80"/>
          <p:cNvSpPr txBox="1">
            <a:spLocks noGrp="1"/>
          </p:cNvSpPr>
          <p:nvPr>
            <p:ph type="title"/>
          </p:nvPr>
        </p:nvSpPr>
        <p:spPr>
          <a:xfrm>
            <a:off x="1066800" y="228600"/>
            <a:ext cx="7391400" cy="584775"/>
          </a:xfrm>
          <a:prstGeom prst="rect">
            <a:avLst/>
          </a:prstGeom>
        </p:spPr>
        <p:txBody>
          <a:bodyPr vert="horz" wrap="square" lIns="0" tIns="91440" rIns="0" bIns="0" rtlCol="0">
            <a:spAutoFit/>
          </a:bodyPr>
          <a:lstStyle/>
          <a:p>
            <a:pPr marL="12700" algn="ctr">
              <a:lnSpc>
                <a:spcPct val="100000"/>
              </a:lnSpc>
              <a:spcBef>
                <a:spcPts val="720"/>
              </a:spcBef>
            </a:pPr>
            <a:r>
              <a:rPr sz="3200" spc="-185" smtClean="0"/>
              <a:t>M</a:t>
            </a:r>
            <a:r>
              <a:rPr lang="en-US" sz="3200" spc="-185" dirty="0" smtClean="0"/>
              <a:t>management information system</a:t>
            </a:r>
            <a:endParaRPr sz="3200"/>
          </a:p>
        </p:txBody>
      </p:sp>
      <p:sp>
        <p:nvSpPr>
          <p:cNvPr id="81" name="object 81"/>
          <p:cNvSpPr/>
          <p:nvPr/>
        </p:nvSpPr>
        <p:spPr>
          <a:xfrm>
            <a:off x="8763000" y="3717925"/>
            <a:ext cx="304800" cy="100330"/>
          </a:xfrm>
          <a:custGeom>
            <a:avLst/>
            <a:gdLst/>
            <a:ahLst/>
            <a:cxnLst/>
            <a:rect l="l" t="t" r="r" b="b"/>
            <a:pathLst>
              <a:path w="304800" h="100329">
                <a:moveTo>
                  <a:pt x="254889" y="0"/>
                </a:moveTo>
                <a:lnTo>
                  <a:pt x="254889" y="24892"/>
                </a:lnTo>
                <a:lnTo>
                  <a:pt x="0" y="24892"/>
                </a:lnTo>
                <a:lnTo>
                  <a:pt x="0" y="74802"/>
                </a:lnTo>
                <a:lnTo>
                  <a:pt x="254889" y="74802"/>
                </a:lnTo>
                <a:lnTo>
                  <a:pt x="254889" y="99822"/>
                </a:lnTo>
                <a:lnTo>
                  <a:pt x="304800" y="49911"/>
                </a:lnTo>
                <a:lnTo>
                  <a:pt x="254889" y="0"/>
                </a:lnTo>
                <a:close/>
              </a:path>
            </a:pathLst>
          </a:custGeom>
          <a:solidFill>
            <a:srgbClr val="30B6FC"/>
          </a:solidFill>
        </p:spPr>
        <p:txBody>
          <a:bodyPr wrap="square" lIns="0" tIns="0" rIns="0" bIns="0" rtlCol="0"/>
          <a:lstStyle/>
          <a:p>
            <a:endParaRPr/>
          </a:p>
        </p:txBody>
      </p:sp>
      <p:sp>
        <p:nvSpPr>
          <p:cNvPr id="82" name="object 82"/>
          <p:cNvSpPr/>
          <p:nvPr/>
        </p:nvSpPr>
        <p:spPr>
          <a:xfrm>
            <a:off x="8763000" y="3717925"/>
            <a:ext cx="304800" cy="100330"/>
          </a:xfrm>
          <a:custGeom>
            <a:avLst/>
            <a:gdLst/>
            <a:ahLst/>
            <a:cxnLst/>
            <a:rect l="l" t="t" r="r" b="b"/>
            <a:pathLst>
              <a:path w="304800" h="100329">
                <a:moveTo>
                  <a:pt x="0" y="24892"/>
                </a:moveTo>
                <a:lnTo>
                  <a:pt x="254889" y="24892"/>
                </a:lnTo>
                <a:lnTo>
                  <a:pt x="254889" y="0"/>
                </a:lnTo>
                <a:lnTo>
                  <a:pt x="304800" y="49911"/>
                </a:lnTo>
                <a:lnTo>
                  <a:pt x="254889" y="99822"/>
                </a:lnTo>
                <a:lnTo>
                  <a:pt x="254889" y="74802"/>
                </a:lnTo>
                <a:lnTo>
                  <a:pt x="0" y="74802"/>
                </a:lnTo>
                <a:lnTo>
                  <a:pt x="0" y="24892"/>
                </a:lnTo>
                <a:close/>
              </a:path>
            </a:pathLst>
          </a:custGeom>
          <a:ln w="15875">
            <a:solidFill>
              <a:srgbClr val="165D83"/>
            </a:solidFill>
          </a:ln>
        </p:spPr>
        <p:txBody>
          <a:bodyPr wrap="square" lIns="0" tIns="0" rIns="0" bIns="0" rtlCol="0"/>
          <a:lstStyle/>
          <a:p>
            <a:endParaRPr/>
          </a:p>
        </p:txBody>
      </p:sp>
      <p:sp>
        <p:nvSpPr>
          <p:cNvPr id="83" name="object 83"/>
          <p:cNvSpPr txBox="1"/>
          <p:nvPr/>
        </p:nvSpPr>
        <p:spPr>
          <a:xfrm>
            <a:off x="8077200" y="2971800"/>
            <a:ext cx="838200" cy="259045"/>
          </a:xfrm>
          <a:prstGeom prst="rect">
            <a:avLst/>
          </a:prstGeom>
        </p:spPr>
        <p:txBody>
          <a:bodyPr vert="horz" wrap="square" lIns="0" tIns="12700" rIns="0" bIns="0" rtlCol="0">
            <a:spAutoFit/>
          </a:bodyPr>
          <a:lstStyle/>
          <a:p>
            <a:pPr marL="12700">
              <a:lnSpc>
                <a:spcPct val="100000"/>
              </a:lnSpc>
              <a:spcBef>
                <a:spcPts val="100"/>
              </a:spcBef>
            </a:pPr>
            <a:r>
              <a:rPr sz="1600" b="1" spc="15" dirty="0">
                <a:latin typeface="Arial"/>
                <a:cs typeface="Arial"/>
              </a:rPr>
              <a:t>r</a:t>
            </a:r>
            <a:r>
              <a:rPr sz="1600" b="1" spc="-60" dirty="0">
                <a:latin typeface="Arial"/>
                <a:cs typeface="Arial"/>
              </a:rPr>
              <a:t>e</a:t>
            </a:r>
            <a:r>
              <a:rPr sz="1600" b="1" spc="-5" dirty="0">
                <a:latin typeface="Arial"/>
                <a:cs typeface="Arial"/>
              </a:rPr>
              <a:t>p</a:t>
            </a:r>
            <a:r>
              <a:rPr sz="1600" b="1" spc="15" dirty="0">
                <a:latin typeface="Arial"/>
                <a:cs typeface="Arial"/>
              </a:rPr>
              <a:t>o</a:t>
            </a:r>
            <a:r>
              <a:rPr sz="1600" b="1" spc="5" dirty="0">
                <a:latin typeface="Arial"/>
                <a:cs typeface="Arial"/>
              </a:rPr>
              <a:t>r</a:t>
            </a:r>
            <a:r>
              <a:rPr sz="1600" b="1" dirty="0">
                <a:latin typeface="Arial"/>
                <a:cs typeface="Arial"/>
              </a:rPr>
              <a:t>ts</a:t>
            </a:r>
            <a:endParaRPr sz="1600" b="1">
              <a:latin typeface="Arial"/>
              <a:cs typeface="Arial"/>
            </a:endParaRPr>
          </a:p>
        </p:txBody>
      </p:sp>
      <p:sp>
        <p:nvSpPr>
          <p:cNvPr id="84" name="object 84"/>
          <p:cNvSpPr txBox="1"/>
          <p:nvPr/>
        </p:nvSpPr>
        <p:spPr>
          <a:xfrm>
            <a:off x="7924800" y="4077080"/>
            <a:ext cx="1165859" cy="289823"/>
          </a:xfrm>
          <a:prstGeom prst="rect">
            <a:avLst/>
          </a:prstGeom>
        </p:spPr>
        <p:txBody>
          <a:bodyPr vert="horz" wrap="square" lIns="0" tIns="12700" rIns="0" bIns="0" rtlCol="0">
            <a:spAutoFit/>
          </a:bodyPr>
          <a:lstStyle/>
          <a:p>
            <a:pPr marL="12700">
              <a:lnSpc>
                <a:spcPct val="100000"/>
              </a:lnSpc>
              <a:spcBef>
                <a:spcPts val="100"/>
              </a:spcBef>
            </a:pPr>
            <a:r>
              <a:rPr b="1" spc="-50" dirty="0">
                <a:latin typeface="Arial"/>
                <a:cs typeface="Arial"/>
              </a:rPr>
              <a:t>mana</a:t>
            </a:r>
            <a:r>
              <a:rPr b="1" spc="-40" dirty="0">
                <a:latin typeface="Arial"/>
                <a:cs typeface="Arial"/>
              </a:rPr>
              <a:t>g</a:t>
            </a:r>
            <a:r>
              <a:rPr b="1" spc="-45" dirty="0">
                <a:latin typeface="Arial"/>
                <a:cs typeface="Arial"/>
              </a:rPr>
              <a:t>e</a:t>
            </a:r>
            <a:r>
              <a:rPr b="1" spc="15" dirty="0">
                <a:latin typeface="Arial"/>
                <a:cs typeface="Arial"/>
              </a:rPr>
              <a:t>r</a:t>
            </a:r>
            <a:r>
              <a:rPr b="1" spc="-100" dirty="0">
                <a:latin typeface="Arial"/>
                <a:cs typeface="Arial"/>
              </a:rPr>
              <a:t>s</a:t>
            </a:r>
            <a:endParaRPr b="1">
              <a:latin typeface="Arial"/>
              <a:cs typeface="Arial"/>
            </a:endParaRPr>
          </a:p>
        </p:txBody>
      </p:sp>
      <p:sp>
        <p:nvSpPr>
          <p:cNvPr id="85" name="object 85"/>
          <p:cNvSpPr/>
          <p:nvPr/>
        </p:nvSpPr>
        <p:spPr>
          <a:xfrm>
            <a:off x="3950589" y="5187060"/>
            <a:ext cx="939800" cy="103505"/>
          </a:xfrm>
          <a:custGeom>
            <a:avLst/>
            <a:gdLst/>
            <a:ahLst/>
            <a:cxnLst/>
            <a:rect l="l" t="t" r="r" b="b"/>
            <a:pathLst>
              <a:path w="939800" h="103504">
                <a:moveTo>
                  <a:pt x="914690" y="51688"/>
                </a:moveTo>
                <a:lnTo>
                  <a:pt x="844803" y="92455"/>
                </a:lnTo>
                <a:lnTo>
                  <a:pt x="843788" y="96265"/>
                </a:lnTo>
                <a:lnTo>
                  <a:pt x="847344" y="102361"/>
                </a:lnTo>
                <a:lnTo>
                  <a:pt x="851153" y="103377"/>
                </a:lnTo>
                <a:lnTo>
                  <a:pt x="928909" y="58038"/>
                </a:lnTo>
                <a:lnTo>
                  <a:pt x="927226" y="58038"/>
                </a:lnTo>
                <a:lnTo>
                  <a:pt x="927226" y="57150"/>
                </a:lnTo>
                <a:lnTo>
                  <a:pt x="924051" y="57150"/>
                </a:lnTo>
                <a:lnTo>
                  <a:pt x="914690" y="51688"/>
                </a:lnTo>
                <a:close/>
              </a:path>
              <a:path w="939800" h="103504">
                <a:moveTo>
                  <a:pt x="903804" y="45338"/>
                </a:moveTo>
                <a:lnTo>
                  <a:pt x="0" y="45338"/>
                </a:lnTo>
                <a:lnTo>
                  <a:pt x="0" y="58038"/>
                </a:lnTo>
                <a:lnTo>
                  <a:pt x="903804" y="58038"/>
                </a:lnTo>
                <a:lnTo>
                  <a:pt x="914690" y="51688"/>
                </a:lnTo>
                <a:lnTo>
                  <a:pt x="903804" y="45338"/>
                </a:lnTo>
                <a:close/>
              </a:path>
              <a:path w="939800" h="103504">
                <a:moveTo>
                  <a:pt x="928909" y="45338"/>
                </a:moveTo>
                <a:lnTo>
                  <a:pt x="927226" y="45338"/>
                </a:lnTo>
                <a:lnTo>
                  <a:pt x="927226" y="58038"/>
                </a:lnTo>
                <a:lnTo>
                  <a:pt x="928909" y="58038"/>
                </a:lnTo>
                <a:lnTo>
                  <a:pt x="939800" y="51688"/>
                </a:lnTo>
                <a:lnTo>
                  <a:pt x="928909" y="45338"/>
                </a:lnTo>
                <a:close/>
              </a:path>
              <a:path w="939800" h="103504">
                <a:moveTo>
                  <a:pt x="924051" y="46227"/>
                </a:moveTo>
                <a:lnTo>
                  <a:pt x="914690" y="51688"/>
                </a:lnTo>
                <a:lnTo>
                  <a:pt x="924051" y="57150"/>
                </a:lnTo>
                <a:lnTo>
                  <a:pt x="924051" y="46227"/>
                </a:lnTo>
                <a:close/>
              </a:path>
              <a:path w="939800" h="103504">
                <a:moveTo>
                  <a:pt x="927226" y="46227"/>
                </a:moveTo>
                <a:lnTo>
                  <a:pt x="924051" y="46227"/>
                </a:lnTo>
                <a:lnTo>
                  <a:pt x="924051" y="57150"/>
                </a:lnTo>
                <a:lnTo>
                  <a:pt x="927226" y="57150"/>
                </a:lnTo>
                <a:lnTo>
                  <a:pt x="927226" y="46227"/>
                </a:lnTo>
                <a:close/>
              </a:path>
              <a:path w="939800" h="103504">
                <a:moveTo>
                  <a:pt x="851153" y="0"/>
                </a:moveTo>
                <a:lnTo>
                  <a:pt x="847344" y="1015"/>
                </a:lnTo>
                <a:lnTo>
                  <a:pt x="843788" y="7112"/>
                </a:lnTo>
                <a:lnTo>
                  <a:pt x="844803" y="10921"/>
                </a:lnTo>
                <a:lnTo>
                  <a:pt x="914690" y="51688"/>
                </a:lnTo>
                <a:lnTo>
                  <a:pt x="924051" y="46227"/>
                </a:lnTo>
                <a:lnTo>
                  <a:pt x="927226" y="46227"/>
                </a:lnTo>
                <a:lnTo>
                  <a:pt x="927226" y="45338"/>
                </a:lnTo>
                <a:lnTo>
                  <a:pt x="928909" y="45338"/>
                </a:lnTo>
                <a:lnTo>
                  <a:pt x="851153" y="0"/>
                </a:lnTo>
                <a:close/>
              </a:path>
            </a:pathLst>
          </a:custGeom>
          <a:solidFill>
            <a:srgbClr val="30B6FC"/>
          </a:solidFill>
        </p:spPr>
        <p:txBody>
          <a:bodyPr wrap="square" lIns="0" tIns="0" rIns="0" bIns="0" rtlCol="0"/>
          <a:lstStyle/>
          <a:p>
            <a:endParaRPr/>
          </a:p>
        </p:txBody>
      </p:sp>
      <p:sp>
        <p:nvSpPr>
          <p:cNvPr id="86" name="TextBox 85"/>
          <p:cNvSpPr txBox="1"/>
          <p:nvPr/>
        </p:nvSpPr>
        <p:spPr>
          <a:xfrm>
            <a:off x="5181600" y="914400"/>
            <a:ext cx="792205" cy="523220"/>
          </a:xfrm>
          <a:prstGeom prst="rect">
            <a:avLst/>
          </a:prstGeom>
          <a:noFill/>
        </p:spPr>
        <p:txBody>
          <a:bodyPr wrap="none" rtlCol="0">
            <a:spAutoFit/>
          </a:bodyPr>
          <a:lstStyle/>
          <a:p>
            <a:r>
              <a:rPr lang="en-US" sz="2800" dirty="0" smtClean="0"/>
              <a:t>MIS</a:t>
            </a:r>
            <a:endParaRPr lang="en-IN"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381000"/>
            <a:ext cx="8229600" cy="6172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81000"/>
            <a:ext cx="8153400" cy="6248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457200"/>
            <a:ext cx="7924800" cy="5867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001125"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85725" y="0"/>
            <a:ext cx="8972550" cy="6858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 y="0"/>
            <a:ext cx="9292449" cy="685800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srcRect/>
          <a:stretch>
            <a:fillRect/>
          </a:stretch>
        </p:blipFill>
        <p:spPr bwMode="auto">
          <a:xfrm>
            <a:off x="128588" y="161925"/>
            <a:ext cx="8886825" cy="653415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srcRect/>
          <a:stretch>
            <a:fillRect/>
          </a:stretch>
        </p:blipFill>
        <p:spPr bwMode="auto">
          <a:xfrm>
            <a:off x="176213" y="180975"/>
            <a:ext cx="8791575" cy="649605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52400" y="180975"/>
            <a:ext cx="8839200" cy="649605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52400" y="166688"/>
            <a:ext cx="8839200" cy="652462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204788" y="223838"/>
            <a:ext cx="8734425" cy="641032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4288" y="166688"/>
            <a:ext cx="9115425" cy="652462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6600" dirty="0" smtClean="0"/>
              <a:t>EXPERT SYSTEM</a:t>
            </a:r>
            <a:endParaRPr lang="en-IN" sz="6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9620250" cy="6867525"/>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0"/>
            <a:ext cx="9591675" cy="688657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52388"/>
            <a:ext cx="9144000" cy="6805612"/>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0" y="4763"/>
            <a:ext cx="9677400" cy="6848475"/>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0" y="4763"/>
            <a:ext cx="9686925" cy="684847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altLang="zh-TW" sz="5400" dirty="0" smtClean="0">
                <a:ea typeface="PMingLiU" pitchFamily="18" charset="-120"/>
              </a:rPr>
              <a:t>Executive Information Systems (EIS)</a:t>
            </a:r>
            <a:endParaRPr lang="en-IN" sz="5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ECUTIVE INFORMATION SYSTEM&#10;(ESS)&#10;&#10;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0"/>
            <a:ext cx="9563100" cy="702945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908" name="Picture 4" descr="P360-ExecutiveIS"/>
          <p:cNvPicPr>
            <a:picLocks noChangeAspect="1" noChangeArrowheads="1"/>
          </p:cNvPicPr>
          <p:nvPr/>
        </p:nvPicPr>
        <p:blipFill>
          <a:blip r:embed="rId2"/>
          <a:srcRect/>
          <a:stretch>
            <a:fillRect/>
          </a:stretch>
        </p:blipFill>
        <p:spPr bwMode="auto">
          <a:xfrm>
            <a:off x="1870075" y="1881188"/>
            <a:ext cx="5402263" cy="3071812"/>
          </a:xfrm>
          <a:prstGeom prst="rect">
            <a:avLst/>
          </a:prstGeom>
          <a:noFill/>
        </p:spPr>
      </p:pic>
      <p:sp>
        <p:nvSpPr>
          <p:cNvPr id="379906" name="Rectangle 2"/>
          <p:cNvSpPr>
            <a:spLocks noGrp="1" noChangeArrowheads="1"/>
          </p:cNvSpPr>
          <p:nvPr>
            <p:ph type="title"/>
          </p:nvPr>
        </p:nvSpPr>
        <p:spPr/>
        <p:txBody>
          <a:bodyPr>
            <a:normAutofit fontScale="90000"/>
          </a:bodyPr>
          <a:lstStyle/>
          <a:p>
            <a:r>
              <a:rPr lang="en-US" altLang="zh-TW">
                <a:ea typeface="PMingLiU" pitchFamily="18" charset="-120"/>
              </a:rPr>
              <a:t>Executive Information Systems (EIS)</a:t>
            </a:r>
          </a:p>
        </p:txBody>
      </p:sp>
      <p:sp>
        <p:nvSpPr>
          <p:cNvPr id="379907" name="Rectangle 3"/>
          <p:cNvSpPr>
            <a:spLocks noGrp="1" noChangeArrowheads="1"/>
          </p:cNvSpPr>
          <p:nvPr>
            <p:ph type="body" idx="1"/>
          </p:nvPr>
        </p:nvSpPr>
        <p:spPr>
          <a:xfrm>
            <a:off x="685800" y="4800600"/>
            <a:ext cx="7772400" cy="1447800"/>
          </a:xfrm>
        </p:spPr>
        <p:txBody>
          <a:bodyPr/>
          <a:lstStyle/>
          <a:p>
            <a:r>
              <a:rPr lang="en-US" altLang="zh-TW" sz="2800" dirty="0">
                <a:ea typeface="PMingLiU" pitchFamily="18" charset="-120"/>
              </a:rPr>
              <a:t>Used to monitor important economic and social trends affecting the company and corporate performance.</a:t>
            </a:r>
            <a:endParaRPr lang="en-US" altLang="zh-TW" dirty="0">
              <a:ea typeface="PMingLiU" pitchFamily="18" charset="-12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54274" name="Picture 2" descr="What is ESS?&#10;ï¼ A reporting tool (software)&#10;ï¼ Also known as Executive Information System (EIS)&#10;ï¼ Allows you to turn your or..."/>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normAutofit fontScale="90000"/>
          </a:bodyPr>
          <a:lstStyle/>
          <a:p>
            <a:r>
              <a:rPr lang="en-US" altLang="zh-TW" dirty="0">
                <a:ea typeface="PMingLiU" pitchFamily="18" charset="-120"/>
              </a:rPr>
              <a:t>Executive Information Systems (EIS)</a:t>
            </a:r>
          </a:p>
        </p:txBody>
      </p:sp>
      <p:sp>
        <p:nvSpPr>
          <p:cNvPr id="385027" name="Rectangle 3"/>
          <p:cNvSpPr>
            <a:spLocks noGrp="1" noChangeArrowheads="1"/>
          </p:cNvSpPr>
          <p:nvPr>
            <p:ph type="body" sz="half" idx="1"/>
          </p:nvPr>
        </p:nvSpPr>
        <p:spPr>
          <a:xfrm>
            <a:off x="304800" y="1981200"/>
            <a:ext cx="3962400" cy="4114800"/>
          </a:xfrm>
        </p:spPr>
        <p:txBody>
          <a:bodyPr>
            <a:normAutofit lnSpcReduction="10000"/>
          </a:bodyPr>
          <a:lstStyle/>
          <a:p>
            <a:r>
              <a:rPr lang="en-US" altLang="zh-TW" sz="2400">
                <a:ea typeface="PMingLiU" pitchFamily="18" charset="-120"/>
              </a:rPr>
              <a:t>An executive can use the EIS to drill down through the available information to the level of detail needed.</a:t>
            </a:r>
          </a:p>
          <a:p>
            <a:r>
              <a:rPr lang="en-US" altLang="zh-TW" sz="2400">
                <a:ea typeface="PMingLiU" pitchFamily="18" charset="-120"/>
              </a:rPr>
              <a:t>Access to up to data internal and external information makes an EIS particularly helpful during the intelligence phase of decision making.</a:t>
            </a:r>
          </a:p>
        </p:txBody>
      </p:sp>
      <p:pic>
        <p:nvPicPr>
          <p:cNvPr id="385030" name="Picture 6" descr="P361-EIS-2"/>
          <p:cNvPicPr>
            <a:picLocks noGrp="1" noChangeAspect="1" noChangeArrowheads="1"/>
          </p:cNvPicPr>
          <p:nvPr>
            <p:ph type="clipArt" sz="half" idx="2"/>
          </p:nvPr>
        </p:nvPicPr>
        <p:blipFill>
          <a:blip r:embed="rId2"/>
          <a:srcRect/>
          <a:stretch>
            <a:fillRect/>
          </a:stretch>
        </p:blipFill>
        <p:spPr>
          <a:xfrm>
            <a:off x="4343400" y="2209800"/>
            <a:ext cx="4343400" cy="325755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half" idx="1"/>
          </p:nvPr>
        </p:nvSpPr>
        <p:spPr/>
        <p:txBody>
          <a:bodyPr/>
          <a:lstStyle/>
          <a:p>
            <a:endParaRPr lang="en-IN"/>
          </a:p>
        </p:txBody>
      </p:sp>
      <p:sp>
        <p:nvSpPr>
          <p:cNvPr id="4" name="ClipArt Placeholder 3"/>
          <p:cNvSpPr>
            <a:spLocks noGrp="1"/>
          </p:cNvSpPr>
          <p:nvPr>
            <p:ph type="clipArt" sz="half" idx="2"/>
          </p:nvPr>
        </p:nvSpPr>
        <p:spPr/>
      </p:sp>
      <p:pic>
        <p:nvPicPr>
          <p:cNvPr id="58370" name="Picture 2" descr="Characteristics of ESS&#10;ï¼ Computer based information system&#10;ï¼ Enables users to extract summary data and solve complex&#10;&#10;prob..."/>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half" idx="1"/>
          </p:nvPr>
        </p:nvSpPr>
        <p:spPr/>
        <p:txBody>
          <a:bodyPr/>
          <a:lstStyle/>
          <a:p>
            <a:endParaRPr lang="en-IN"/>
          </a:p>
        </p:txBody>
      </p:sp>
      <p:sp>
        <p:nvSpPr>
          <p:cNvPr id="4" name="ClipArt Placeholder 3"/>
          <p:cNvSpPr>
            <a:spLocks noGrp="1"/>
          </p:cNvSpPr>
          <p:nvPr>
            <p:ph type="clipArt" sz="half" idx="2"/>
          </p:nvPr>
        </p:nvSpPr>
        <p:spPr/>
      </p:sp>
      <p:pic>
        <p:nvPicPr>
          <p:cNvPr id="59394" name="Picture 2" descr="ï¼ Capable of both accessing both internal and external data&#10;&#10;ï¼ Provides extensive online analysis like trend analysis,&#10;&#10;sc..."/>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half" idx="1"/>
          </p:nvPr>
        </p:nvSpPr>
        <p:spPr/>
        <p:txBody>
          <a:bodyPr/>
          <a:lstStyle/>
          <a:p>
            <a:endParaRPr lang="en-IN"/>
          </a:p>
        </p:txBody>
      </p:sp>
      <p:sp>
        <p:nvSpPr>
          <p:cNvPr id="4" name="ClipArt Placeholder 3"/>
          <p:cNvSpPr>
            <a:spLocks noGrp="1"/>
          </p:cNvSpPr>
          <p:nvPr>
            <p:ph type="clipArt" sz="half" idx="2"/>
          </p:nvPr>
        </p:nvSpPr>
        <p:spPr/>
      </p:sp>
      <p:pic>
        <p:nvPicPr>
          <p:cNvPr id="60418" name="Picture 2" descr="Components of ESS&#10;ï¼ Hardware&#10;ï¼ Software&#10;ï¼ User interface&#10;&#10;ï¼ Telecommunications&#10;&#10;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half" idx="1"/>
          </p:nvPr>
        </p:nvSpPr>
        <p:spPr/>
        <p:txBody>
          <a:bodyPr/>
          <a:lstStyle/>
          <a:p>
            <a:endParaRPr lang="en-IN"/>
          </a:p>
        </p:txBody>
      </p:sp>
      <p:sp>
        <p:nvSpPr>
          <p:cNvPr id="4" name="ClipArt Placeholder 3"/>
          <p:cNvSpPr>
            <a:spLocks noGrp="1"/>
          </p:cNvSpPr>
          <p:nvPr>
            <p:ph type="clipArt" sz="half" idx="2"/>
          </p:nvPr>
        </p:nvSpPr>
        <p:spPr/>
      </p:sp>
      <p:pic>
        <p:nvPicPr>
          <p:cNvPr id="63490" name="Picture 2" descr="Hardware&#10;The basic hardware needed for a typical EIS includes four components:&#10;ï¼ Input data-entry devices. These devices a..."/>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half" idx="1"/>
          </p:nvPr>
        </p:nvSpPr>
        <p:spPr/>
        <p:txBody>
          <a:bodyPr/>
          <a:lstStyle/>
          <a:p>
            <a:endParaRPr lang="en-IN"/>
          </a:p>
        </p:txBody>
      </p:sp>
      <p:sp>
        <p:nvSpPr>
          <p:cNvPr id="4" name="ClipArt Placeholder 3"/>
          <p:cNvSpPr>
            <a:spLocks noGrp="1"/>
          </p:cNvSpPr>
          <p:nvPr>
            <p:ph type="clipArt" sz="half" idx="2"/>
          </p:nvPr>
        </p:nvSpPr>
        <p:spPr/>
      </p:sp>
      <p:pic>
        <p:nvPicPr>
          <p:cNvPr id="62466" name="Picture 2" descr="Software&#10;A typical EIS includes four software components:&#10;ï¼ Text-handling software&#10;ï¼ Database&#10;ï¼ Graphic base&#10;&#10;ï¼ Model base&#10;&#10; "/>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sz="half" idx="1"/>
          </p:nvPr>
        </p:nvSpPr>
        <p:spPr/>
        <p:txBody>
          <a:bodyPr/>
          <a:lstStyle/>
          <a:p>
            <a:endParaRPr lang="en-IN"/>
          </a:p>
        </p:txBody>
      </p:sp>
      <p:sp>
        <p:nvSpPr>
          <p:cNvPr id="4" name="ClipArt Placeholder 3"/>
          <p:cNvSpPr>
            <a:spLocks noGrp="1"/>
          </p:cNvSpPr>
          <p:nvPr>
            <p:ph type="clipArt" sz="half" idx="2"/>
          </p:nvPr>
        </p:nvSpPr>
        <p:spPr/>
      </p:sp>
      <p:pic>
        <p:nvPicPr>
          <p:cNvPr id="61442" name="Picture 2" descr="User interface&#10;ï¼ An EIS must be efficient to retrieve relevant data for decision&#10;&#10;makers, so the user interface is very im..."/>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Telecommunication&#10;ï¼ Transmitting data from one place to another has become&#10;&#10;crucial for establishing a reliable network.&#10;ï¼..."/>
          <p:cNvPicPr>
            <a:picLocks noChangeAspect="1" noChangeArrowheads="1"/>
          </p:cNvPicPr>
          <p:nvPr/>
        </p:nvPicPr>
        <p:blipFill>
          <a:blip r:embed="rId2"/>
          <a:srcRect/>
          <a:stretch>
            <a:fillRect/>
          </a:stretch>
        </p:blipFill>
        <p:spPr bwMode="auto">
          <a:xfrm>
            <a:off x="0" y="0"/>
            <a:ext cx="9144000" cy="70104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2439362"/>
          </a:xfrm>
        </p:spPr>
        <p:txBody>
          <a:bodyPr>
            <a:noAutofit/>
          </a:bodyPr>
          <a:lstStyle/>
          <a:p>
            <a:pPr algn="ctr"/>
            <a:r>
              <a:rPr lang="en-IN" sz="4400" dirty="0" smtClean="0">
                <a:solidFill>
                  <a:schemeClr val="tx1"/>
                </a:solidFill>
              </a:rPr>
              <a:t>Enterprise Systems Or Enterprise Resource Planning (ERP)</a:t>
            </a:r>
            <a:endParaRPr lang="en-IN" dirty="0">
              <a:solidFill>
                <a:schemeClr val="tx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767072"/>
          </a:xfrm>
        </p:spPr>
        <p:txBody>
          <a:bodyPr>
            <a:normAutofit/>
          </a:bodyPr>
          <a:lstStyle/>
          <a:p>
            <a:pPr algn="just"/>
            <a:r>
              <a:rPr lang="en-IN" dirty="0" smtClean="0"/>
              <a:t>Before having an Enterprise systems, your decision making would often be based on manual hardcopy reports, often out of date, and it would be difficult to really understand what is happening in the business as a whole. </a:t>
            </a:r>
          </a:p>
          <a:p>
            <a:pPr algn="just"/>
            <a:r>
              <a:rPr lang="en-IN" dirty="0" smtClean="0"/>
              <a:t>Sales personnel might not be able to tell at the time they place an order whether the ordered items are in inventory, </a:t>
            </a:r>
          </a:p>
          <a:p>
            <a:pPr algn="just"/>
            <a:r>
              <a:rPr lang="en-IN" dirty="0" smtClean="0"/>
              <a:t>and manufacturing could not easily use sales data to plan for new production. </a:t>
            </a:r>
          </a:p>
          <a:p>
            <a:pPr algn="just"/>
            <a:endParaRPr lang="en-IN" dirty="0"/>
          </a:p>
        </p:txBody>
      </p:sp>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Enterprise Systems Or Enterprise Resource Planning (ERP) </a:t>
            </a:r>
            <a:br>
              <a:rPr lang="en-IN" dirty="0" smtClean="0"/>
            </a:br>
            <a:endParaRPr lang="en-I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IN" b="1" dirty="0" smtClean="0"/>
              <a:t>Also called “enterprise resource planning (ERP) systems” </a:t>
            </a:r>
          </a:p>
          <a:p>
            <a:pPr algn="just"/>
            <a:r>
              <a:rPr lang="en-IN" b="1" dirty="0" smtClean="0"/>
              <a:t>Suite of integrated software modules and a common central database </a:t>
            </a:r>
          </a:p>
          <a:p>
            <a:pPr algn="just"/>
            <a:r>
              <a:rPr lang="en-IN" b="1" dirty="0" smtClean="0"/>
              <a:t>Collects data from many divisions of firm for use in nearly all of firm’s internal business activities </a:t>
            </a:r>
          </a:p>
          <a:p>
            <a:pPr algn="just"/>
            <a:r>
              <a:rPr lang="en-IN" b="1" dirty="0" smtClean="0"/>
              <a:t>Information entered in one process is immediately available for other processes </a:t>
            </a:r>
          </a:p>
          <a:p>
            <a:pPr algn="just"/>
            <a:endParaRPr lang="en-IN" dirty="0"/>
          </a:p>
        </p:txBody>
      </p:sp>
      <p:sp>
        <p:nvSpPr>
          <p:cNvPr id="3" name="Title 2"/>
          <p:cNvSpPr>
            <a:spLocks noGrp="1"/>
          </p:cNvSpPr>
          <p:nvPr>
            <p:ph type="title"/>
          </p:nvPr>
        </p:nvSpPr>
        <p:spPr/>
        <p:txBody>
          <a:bodyPr/>
          <a:lstStyle/>
          <a:p>
            <a:r>
              <a:rPr lang="en-US" dirty="0" smtClean="0"/>
              <a:t>Cont…</a:t>
            </a:r>
            <a:endParaRPr lang="en-I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pPr>
              <a:defRPr/>
            </a:pPr>
            <a:fld id="{7F27D169-9921-4865-9F5C-A7C7F01392CB}" type="slidenum">
              <a:rPr lang="en-US"/>
              <a:pPr>
                <a:defRPr/>
              </a:pPr>
              <a:t>55</a:t>
            </a:fld>
            <a:endParaRPr lang="th-TH"/>
          </a:p>
        </p:txBody>
      </p:sp>
      <p:sp>
        <p:nvSpPr>
          <p:cNvPr id="6147" name="Text Box 2"/>
          <p:cNvSpPr txBox="1">
            <a:spLocks noChangeArrowheads="1"/>
          </p:cNvSpPr>
          <p:nvPr/>
        </p:nvSpPr>
        <p:spPr bwMode="auto">
          <a:xfrm>
            <a:off x="2743200" y="152400"/>
            <a:ext cx="2533066" cy="769441"/>
          </a:xfrm>
          <a:prstGeom prst="rect">
            <a:avLst/>
          </a:prstGeom>
          <a:noFill/>
          <a:ln w="9525">
            <a:noFill/>
            <a:miter lim="800000"/>
            <a:headEnd/>
            <a:tailEnd/>
          </a:ln>
        </p:spPr>
        <p:txBody>
          <a:bodyPr wrap="none">
            <a:spAutoFit/>
          </a:bodyPr>
          <a:lstStyle/>
          <a:p>
            <a:r>
              <a:rPr lang="en-US" altLang="en-US" sz="4400" b="1" dirty="0">
                <a:latin typeface="Cordia New" pitchFamily="34" charset="-34"/>
                <a:cs typeface="Cordia New" pitchFamily="34" charset="-34"/>
              </a:rPr>
              <a:t>What is ERP?</a:t>
            </a:r>
            <a:endParaRPr lang="th-TH" altLang="en-US" sz="4400" b="1" dirty="0">
              <a:latin typeface="Cordia New" pitchFamily="34" charset="-34"/>
              <a:cs typeface="Cordia New" pitchFamily="34" charset="-34"/>
            </a:endParaRPr>
          </a:p>
        </p:txBody>
      </p:sp>
      <p:sp>
        <p:nvSpPr>
          <p:cNvPr id="141315" name="Text Box 3"/>
          <p:cNvSpPr txBox="1">
            <a:spLocks noChangeArrowheads="1"/>
          </p:cNvSpPr>
          <p:nvPr/>
        </p:nvSpPr>
        <p:spPr bwMode="auto">
          <a:xfrm>
            <a:off x="228600" y="762000"/>
            <a:ext cx="8686800" cy="6124754"/>
          </a:xfrm>
          <a:prstGeom prst="rect">
            <a:avLst/>
          </a:prstGeom>
          <a:noFill/>
          <a:ln>
            <a:noFill/>
          </a:ln>
          <a:effectLst/>
        </p:spPr>
        <p:txBody>
          <a:bodyPr>
            <a:spAutoFit/>
          </a:bodyPr>
          <a:lstStyle/>
          <a:p>
            <a:pPr marL="457200" indent="-457200" algn="just" fontAlgn="auto">
              <a:spcBef>
                <a:spcPct val="50000"/>
              </a:spcBef>
              <a:spcAft>
                <a:spcPts val="0"/>
              </a:spcAft>
              <a:buFont typeface="Arial" pitchFamily="34" charset="0"/>
              <a:buChar char="•"/>
              <a:defRPr/>
            </a:pPr>
            <a:r>
              <a:rPr lang="en-US" sz="2800" dirty="0">
                <a:latin typeface="Times New Roman" pitchFamily="18" charset="0"/>
                <a:cs typeface="Times New Roman" pitchFamily="18" charset="0"/>
              </a:rPr>
              <a:t>Enterprise Resource Planning (ERP) systems: Large, integrated, computer-based business transaction processing and reporting systems. </a:t>
            </a:r>
            <a:endParaRPr lang="en-US" sz="2800" dirty="0" smtClean="0">
              <a:latin typeface="Times New Roman" pitchFamily="18" charset="0"/>
              <a:cs typeface="Times New Roman" pitchFamily="18" charset="0"/>
            </a:endParaRPr>
          </a:p>
          <a:p>
            <a:pPr marL="457200" indent="-457200" algn="just" fontAlgn="auto">
              <a:spcBef>
                <a:spcPct val="50000"/>
              </a:spcBef>
              <a:spcAft>
                <a:spcPts val="0"/>
              </a:spcAft>
              <a:buFont typeface="Arial" pitchFamily="34" charset="0"/>
              <a:buChar char="•"/>
              <a:defRPr/>
            </a:pPr>
            <a:r>
              <a:rPr lang="en-US" sz="2800" b="1" dirty="0" smtClean="0">
                <a:latin typeface="Times New Roman" pitchFamily="18" charset="0"/>
                <a:cs typeface="Times New Roman" pitchFamily="18" charset="0"/>
              </a:rPr>
              <a:t>Its also known as Enterprise system</a:t>
            </a:r>
            <a:endParaRPr lang="en-US" sz="2800" b="1" dirty="0">
              <a:latin typeface="Times New Roman" pitchFamily="18" charset="0"/>
              <a:cs typeface="Times New Roman" pitchFamily="18" charset="0"/>
            </a:endParaRPr>
          </a:p>
          <a:p>
            <a:pPr marL="457200" indent="-457200" fontAlgn="auto">
              <a:spcBef>
                <a:spcPct val="50000"/>
              </a:spcBef>
              <a:spcAft>
                <a:spcPts val="0"/>
              </a:spcAft>
              <a:buFont typeface="Arial" pitchFamily="34" charset="0"/>
              <a:buChar char="•"/>
              <a:defRPr/>
            </a:pPr>
            <a:r>
              <a:rPr lang="en-US" sz="2800" dirty="0">
                <a:latin typeface="Times New Roman" pitchFamily="18" charset="0"/>
                <a:cs typeface="Times New Roman" pitchFamily="18" charset="0"/>
              </a:rPr>
              <a:t>ERP systems pull together all of the classic business functions such as accounting, finance, sales, and operation into a single, tightly integrated package using </a:t>
            </a:r>
            <a:r>
              <a:rPr lang="en-US" sz="2800" dirty="0" smtClean="0">
                <a:latin typeface="Times New Roman" pitchFamily="18" charset="0"/>
                <a:cs typeface="Times New Roman" pitchFamily="18" charset="0"/>
              </a:rPr>
              <a:t>a common database.</a:t>
            </a:r>
            <a:br>
              <a:rPr lang="en-US" sz="2800" dirty="0" smtClean="0">
                <a:latin typeface="Times New Roman" pitchFamily="18" charset="0"/>
                <a:cs typeface="Times New Roman" pitchFamily="18" charset="0"/>
              </a:rPr>
            </a:br>
            <a:endParaRPr lang="en-US" sz="2800" dirty="0" smtClean="0">
              <a:latin typeface="Times New Roman" pitchFamily="18" charset="0"/>
              <a:cs typeface="Times New Roman" pitchFamily="18" charset="0"/>
            </a:endParaRPr>
          </a:p>
          <a:p>
            <a:pPr marL="457200" indent="-457200" fontAlgn="auto">
              <a:spcBef>
                <a:spcPct val="50000"/>
              </a:spcBef>
              <a:spcAft>
                <a:spcPts val="0"/>
              </a:spcAft>
              <a:buFont typeface="Arial" pitchFamily="34" charset="0"/>
              <a:buChar char="•"/>
              <a:defRPr/>
            </a:pP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a:t>
            </a:r>
            <a:r>
              <a:rPr lang="en-US" sz="2800" b="1" dirty="0">
                <a:latin typeface="Times New Roman" pitchFamily="18" charset="0"/>
                <a:cs typeface="Times New Roman" pitchFamily="18" charset="0"/>
              </a:rPr>
              <a:t>Integration</a:t>
            </a:r>
            <a:r>
              <a:rPr lang="en-US" sz="2800" dirty="0">
                <a:latin typeface="Times New Roman" pitchFamily="18" charset="0"/>
                <a:cs typeface="Times New Roman" pitchFamily="18" charset="0"/>
              </a:rPr>
              <a:t>” is the key word for </a:t>
            </a:r>
            <a:r>
              <a:rPr lang="en-US" sz="2800" b="1" dirty="0">
                <a:latin typeface="Times New Roman" pitchFamily="18" charset="0"/>
                <a:cs typeface="Times New Roman" pitchFamily="18" charset="0"/>
              </a:rPr>
              <a:t>ERP</a:t>
            </a:r>
            <a:r>
              <a:rPr lang="en-US" sz="2800" dirty="0">
                <a:latin typeface="Times New Roman" pitchFamily="18" charset="0"/>
                <a:cs typeface="Times New Roman" pitchFamily="18" charset="0"/>
              </a:rPr>
              <a:t> implementation.</a:t>
            </a:r>
          </a:p>
          <a:p>
            <a:pPr fontAlgn="auto">
              <a:spcBef>
                <a:spcPct val="50000"/>
              </a:spcBef>
              <a:spcAft>
                <a:spcPts val="0"/>
              </a:spcAft>
              <a:defRPr/>
            </a:pP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animEffect transition="in" filter="slide(fromBottom)">
                                      <p:cBhvr>
                                        <p:cTn id="7" dur="500"/>
                                        <p:tgtEl>
                                          <p:spTgt spid="141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41315">
                                            <p:txEl>
                                              <p:pRg st="1" end="1"/>
                                            </p:txEl>
                                          </p:spTgt>
                                        </p:tgtEl>
                                        <p:attrNameLst>
                                          <p:attrName>style.visibility</p:attrName>
                                        </p:attrNameLst>
                                      </p:cBhvr>
                                      <p:to>
                                        <p:strVal val="visible"/>
                                      </p:to>
                                    </p:set>
                                    <p:animEffect transition="in" filter="slide(fromBottom)">
                                      <p:cBhvr>
                                        <p:cTn id="12" dur="500"/>
                                        <p:tgtEl>
                                          <p:spTgt spid="1413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41315">
                                            <p:txEl>
                                              <p:pRg st="2" end="2"/>
                                            </p:txEl>
                                          </p:spTgt>
                                        </p:tgtEl>
                                        <p:attrNameLst>
                                          <p:attrName>style.visibility</p:attrName>
                                        </p:attrNameLst>
                                      </p:cBhvr>
                                      <p:to>
                                        <p:strVal val="visible"/>
                                      </p:to>
                                    </p:set>
                                    <p:animEffect transition="in" filter="slide(fromBottom)">
                                      <p:cBhvr>
                                        <p:cTn id="17" dur="500"/>
                                        <p:tgtEl>
                                          <p:spTgt spid="141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41315">
                                            <p:txEl>
                                              <p:pRg st="3" end="3"/>
                                            </p:txEl>
                                          </p:spTgt>
                                        </p:tgtEl>
                                        <p:attrNameLst>
                                          <p:attrName>style.visibility</p:attrName>
                                        </p:attrNameLst>
                                      </p:cBhvr>
                                      <p:to>
                                        <p:strVal val="visible"/>
                                      </p:to>
                                    </p:set>
                                    <p:animEffect transition="in" filter="slide(fromBottom)">
                                      <p:cBhvr>
                                        <p:cTn id="22" dur="500"/>
                                        <p:tgtEl>
                                          <p:spTgt spid="141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2"/>
          <a:srcRect/>
          <a:stretch>
            <a:fillRect/>
          </a:stretch>
        </p:blipFill>
        <p:spPr bwMode="auto">
          <a:xfrm>
            <a:off x="493713" y="533400"/>
            <a:ext cx="8231187" cy="5133975"/>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Grp="1" noChangeArrowheads="1"/>
          </p:cNvSpPr>
          <p:nvPr>
            <p:ph type="title"/>
          </p:nvPr>
        </p:nvSpPr>
        <p:spPr bwMode="auto">
          <a:xfrm>
            <a:off x="457200" y="274638"/>
            <a:ext cx="8229600" cy="707886"/>
          </a:xfrm>
          <a:prstGeom prst="rect">
            <a:avLst/>
          </a:prstGeom>
          <a:noFill/>
          <a:ln w="9525">
            <a:noFill/>
            <a:miter lim="800000"/>
            <a:headEnd/>
            <a:tailEnd/>
          </a:ln>
        </p:spPr>
        <p:txBody>
          <a:bodyPr>
            <a:spAutoFit/>
          </a:bodyPr>
          <a:lstStyle/>
          <a:p>
            <a:pPr algn="ctr"/>
            <a:r>
              <a:rPr lang="en-US" altLang="en-US" sz="4000" b="1" dirty="0">
                <a:solidFill>
                  <a:schemeClr val="tx1"/>
                </a:solidFill>
                <a:latin typeface="Cordia New" pitchFamily="34" charset="-34"/>
                <a:cs typeface="Cordia New" pitchFamily="34" charset="-34"/>
              </a:rPr>
              <a:t>Organization: Before &amp; After ERP</a:t>
            </a:r>
            <a:endParaRPr lang="th-TH" altLang="en-US" sz="4000" b="1" dirty="0">
              <a:solidFill>
                <a:schemeClr val="tx1"/>
              </a:solidFill>
              <a:latin typeface="Cordia New" pitchFamily="34" charset="-34"/>
              <a:cs typeface="Cordia New" pitchFamily="34" charset="-34"/>
            </a:endParaRPr>
          </a:p>
        </p:txBody>
      </p:sp>
      <p:pic>
        <p:nvPicPr>
          <p:cNvPr id="5" name="Picture 3" descr="Before and After ERP"/>
          <p:cNvPicPr>
            <a:picLocks noChangeAspect="1" noChangeArrowheads="1"/>
          </p:cNvPicPr>
          <p:nvPr/>
        </p:nvPicPr>
        <p:blipFill>
          <a:blip r:embed="rId2"/>
          <a:srcRect/>
          <a:stretch>
            <a:fillRect/>
          </a:stretch>
        </p:blipFill>
        <p:spPr bwMode="auto">
          <a:xfrm>
            <a:off x="533400" y="1066800"/>
            <a:ext cx="8229600" cy="48768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ERP</a:t>
            </a:r>
            <a:endParaRPr lang="en-IN" dirty="0"/>
          </a:p>
        </p:txBody>
      </p:sp>
      <p:sp>
        <p:nvSpPr>
          <p:cNvPr id="4" name="Rectangle 4"/>
          <p:cNvSpPr>
            <a:spLocks noChangeArrowheads="1"/>
          </p:cNvSpPr>
          <p:nvPr/>
        </p:nvSpPr>
        <p:spPr bwMode="auto">
          <a:xfrm>
            <a:off x="381000" y="1905000"/>
            <a:ext cx="7921625" cy="3416320"/>
          </a:xfrm>
          <a:prstGeom prst="rect">
            <a:avLst/>
          </a:prstGeom>
          <a:noFill/>
          <a:ln>
            <a:noFill/>
          </a:ln>
          <a:effectLst/>
          <a:extLst>
            <a:ext uri="{909E8E84-426E-40DD-AFC4-6F175D3DCCD1}"/>
            <a:ext uri="{91240B29-F687-4F45-9708-019B960494DF}"/>
            <a:ext uri="{AF507438-7753-43E0-B8FC-AC1667EBCBE1}"/>
          </a:extLst>
        </p:spPr>
        <p:txBody>
          <a:bodyPr wrap="square" anchor="ctr">
            <a:spAutoFit/>
          </a:bodyPr>
          <a:lstStyle>
            <a:lvl1pPr marL="457200" indent="-457200" eaLnBrk="0" hangingPunct="0">
              <a:defRPr sz="2800">
                <a:solidFill>
                  <a:schemeClr val="tx1"/>
                </a:solidFill>
                <a:latin typeface="Calibri" pitchFamily="34" charset="0"/>
                <a:cs typeface="Angsana New" pitchFamily="18" charset="-34"/>
              </a:defRPr>
            </a:lvl1pPr>
            <a:lvl2pPr marL="742950" indent="-285750" eaLnBrk="0" hangingPunct="0">
              <a:defRPr sz="2800">
                <a:solidFill>
                  <a:schemeClr val="tx1"/>
                </a:solidFill>
                <a:latin typeface="Calibri" pitchFamily="34" charset="0"/>
                <a:cs typeface="Angsana New" pitchFamily="18" charset="-34"/>
              </a:defRPr>
            </a:lvl2pPr>
            <a:lvl3pPr marL="1143000" indent="-228600" eaLnBrk="0" hangingPunct="0">
              <a:defRPr sz="2800">
                <a:solidFill>
                  <a:schemeClr val="tx1"/>
                </a:solidFill>
                <a:latin typeface="Calibri" pitchFamily="34" charset="0"/>
                <a:cs typeface="Angsana New" pitchFamily="18" charset="-34"/>
              </a:defRPr>
            </a:lvl3pPr>
            <a:lvl4pPr marL="1600200" indent="-228600" eaLnBrk="0" hangingPunct="0">
              <a:defRPr sz="2800">
                <a:solidFill>
                  <a:schemeClr val="tx1"/>
                </a:solidFill>
                <a:latin typeface="Calibri" pitchFamily="34" charset="0"/>
                <a:cs typeface="Angsana New" pitchFamily="18" charset="-34"/>
              </a:defRPr>
            </a:lvl4pPr>
            <a:lvl5pPr marL="2057400" indent="-228600" eaLnBrk="0" hangingPunct="0">
              <a:defRPr sz="2800">
                <a:solidFill>
                  <a:schemeClr val="tx1"/>
                </a:solidFill>
                <a:latin typeface="Calibri" pitchFamily="34" charset="0"/>
                <a:cs typeface="Angsana New" pitchFamily="18" charset="-34"/>
              </a:defRPr>
            </a:lvl5pPr>
            <a:lvl6pPr marL="2514600" indent="-228600" eaLnBrk="0" fontAlgn="base" hangingPunct="0">
              <a:spcBef>
                <a:spcPct val="0"/>
              </a:spcBef>
              <a:spcAft>
                <a:spcPct val="0"/>
              </a:spcAft>
              <a:defRPr sz="2800">
                <a:solidFill>
                  <a:schemeClr val="tx1"/>
                </a:solidFill>
                <a:latin typeface="Calibri" pitchFamily="34" charset="0"/>
                <a:cs typeface="Angsana New" pitchFamily="18" charset="-34"/>
              </a:defRPr>
            </a:lvl6pPr>
            <a:lvl7pPr marL="2971800" indent="-228600" eaLnBrk="0" fontAlgn="base" hangingPunct="0">
              <a:spcBef>
                <a:spcPct val="0"/>
              </a:spcBef>
              <a:spcAft>
                <a:spcPct val="0"/>
              </a:spcAft>
              <a:defRPr sz="2800">
                <a:solidFill>
                  <a:schemeClr val="tx1"/>
                </a:solidFill>
                <a:latin typeface="Calibri" pitchFamily="34" charset="0"/>
                <a:cs typeface="Angsana New" pitchFamily="18" charset="-34"/>
              </a:defRPr>
            </a:lvl7pPr>
            <a:lvl8pPr marL="3429000" indent="-228600" eaLnBrk="0" fontAlgn="base" hangingPunct="0">
              <a:spcBef>
                <a:spcPct val="0"/>
              </a:spcBef>
              <a:spcAft>
                <a:spcPct val="0"/>
              </a:spcAft>
              <a:defRPr sz="2800">
                <a:solidFill>
                  <a:schemeClr val="tx1"/>
                </a:solidFill>
                <a:latin typeface="Calibri" pitchFamily="34" charset="0"/>
                <a:cs typeface="Angsana New" pitchFamily="18" charset="-34"/>
              </a:defRPr>
            </a:lvl8pPr>
            <a:lvl9pPr marL="3886200" indent="-228600" eaLnBrk="0" fontAlgn="base" hangingPunct="0">
              <a:spcBef>
                <a:spcPct val="0"/>
              </a:spcBef>
              <a:spcAft>
                <a:spcPct val="0"/>
              </a:spcAft>
              <a:defRPr sz="2800">
                <a:solidFill>
                  <a:schemeClr val="tx1"/>
                </a:solidFill>
                <a:latin typeface="Calibri" pitchFamily="34" charset="0"/>
                <a:cs typeface="Angsana New" pitchFamily="18" charset="-34"/>
              </a:defRPr>
            </a:lvl9pPr>
          </a:lstStyle>
          <a:p>
            <a:pPr marL="0" indent="0" eaLnBrk="1" hangingPunct="1">
              <a:defRPr/>
            </a:pPr>
            <a:r>
              <a:rPr lang="en-US" altLang="en-US" sz="3600" b="1" dirty="0" smtClean="0">
                <a:latin typeface="Cordia New" pitchFamily="34" charset="-34"/>
                <a:cs typeface="Cordia New" pitchFamily="34" charset="-34"/>
              </a:rPr>
              <a:t>Characteristics of ERP</a:t>
            </a:r>
          </a:p>
          <a:p>
            <a:pPr eaLnBrk="1" hangingPunct="1">
              <a:buFont typeface="Arial" charset="0"/>
              <a:buChar char="•"/>
              <a:defRPr/>
            </a:pPr>
            <a:r>
              <a:rPr lang="en-US" altLang="en-US" sz="3600" dirty="0" smtClean="0">
                <a:latin typeface="Cordia New" pitchFamily="34" charset="-34"/>
                <a:cs typeface="Cordia New" pitchFamily="34" charset="-34"/>
              </a:rPr>
              <a:t>Integration</a:t>
            </a:r>
          </a:p>
          <a:p>
            <a:pPr eaLnBrk="1" hangingPunct="1">
              <a:buFont typeface="Arial" charset="0"/>
              <a:buChar char="•"/>
              <a:defRPr/>
            </a:pPr>
            <a:r>
              <a:rPr lang="en-US" altLang="en-US" sz="3600" dirty="0" smtClean="0">
                <a:latin typeface="Cordia New" pitchFamily="34" charset="-34"/>
                <a:cs typeface="Cordia New" pitchFamily="34" charset="-34"/>
              </a:rPr>
              <a:t>Packages</a:t>
            </a:r>
          </a:p>
          <a:p>
            <a:pPr eaLnBrk="1" hangingPunct="1">
              <a:buFont typeface="Arial" charset="0"/>
              <a:buChar char="•"/>
              <a:defRPr/>
            </a:pPr>
            <a:r>
              <a:rPr lang="en-US" altLang="en-US" sz="3600" dirty="0" smtClean="0">
                <a:latin typeface="Cordia New" pitchFamily="34" charset="-34"/>
                <a:cs typeface="Cordia New" pitchFamily="34" charset="-34"/>
              </a:rPr>
              <a:t>Assembly Requirement</a:t>
            </a:r>
          </a:p>
          <a:p>
            <a:pPr eaLnBrk="1" hangingPunct="1">
              <a:buFont typeface="Arial" charset="0"/>
              <a:buChar char="•"/>
              <a:defRPr/>
            </a:pPr>
            <a:r>
              <a:rPr lang="en-US" altLang="en-US" sz="3600" dirty="0" smtClean="0">
                <a:latin typeface="Cordia New" pitchFamily="34" charset="-34"/>
                <a:cs typeface="Cordia New" pitchFamily="34" charset="-34"/>
              </a:rPr>
              <a:t>Best Business Practice</a:t>
            </a:r>
          </a:p>
          <a:p>
            <a:pPr eaLnBrk="1" hangingPunct="1">
              <a:buFont typeface="Arial" charset="0"/>
              <a:buChar char="•"/>
              <a:defRPr/>
            </a:pPr>
            <a:r>
              <a:rPr lang="en-US" altLang="en-US" sz="3600" dirty="0" smtClean="0">
                <a:latin typeface="Cordia New" pitchFamily="34" charset="-34"/>
                <a:cs typeface="Cordia New" pitchFamily="34" charset="-34"/>
              </a:rPr>
              <a:t>Evolving System</a:t>
            </a:r>
          </a:p>
        </p:txBody>
      </p:sp>
      <p:pic>
        <p:nvPicPr>
          <p:cNvPr id="5" name="Picture 1"/>
          <p:cNvPicPr>
            <a:picLocks noChangeAspect="1"/>
          </p:cNvPicPr>
          <p:nvPr/>
        </p:nvPicPr>
        <p:blipFill>
          <a:blip r:embed="rId2"/>
          <a:srcRect/>
          <a:stretch>
            <a:fillRect/>
          </a:stretch>
        </p:blipFill>
        <p:spPr bwMode="auto">
          <a:xfrm>
            <a:off x="4716463" y="1704974"/>
            <a:ext cx="3790950" cy="4314825"/>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ERP Architecture </a:t>
            </a:r>
            <a:endParaRPr lang="en-IN" dirty="0"/>
          </a:p>
        </p:txBody>
      </p:sp>
      <p:pic>
        <p:nvPicPr>
          <p:cNvPr id="1027" name="Picture 3" descr="C:\Users\Parul\Desktop\ERP000000000.jpg"/>
          <p:cNvPicPr>
            <a:picLocks noChangeAspect="1" noChangeArrowheads="1"/>
          </p:cNvPicPr>
          <p:nvPr/>
        </p:nvPicPr>
        <p:blipFill>
          <a:blip r:embed="rId2"/>
          <a:srcRect/>
          <a:stretch>
            <a:fillRect/>
          </a:stretch>
        </p:blipFill>
        <p:spPr bwMode="auto">
          <a:xfrm>
            <a:off x="838200" y="1585913"/>
            <a:ext cx="7848600" cy="4205287"/>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9429" y="648665"/>
            <a:ext cx="3026410" cy="574675"/>
          </a:xfrm>
          <a:prstGeom prst="rect">
            <a:avLst/>
          </a:prstGeom>
        </p:spPr>
        <p:txBody>
          <a:bodyPr vert="horz" wrap="square" lIns="0" tIns="12700" rIns="0" bIns="0" rtlCol="0">
            <a:spAutoFit/>
          </a:bodyPr>
          <a:lstStyle/>
          <a:p>
            <a:pPr marL="12700">
              <a:lnSpc>
                <a:spcPct val="100000"/>
              </a:lnSpc>
              <a:spcBef>
                <a:spcPts val="100"/>
              </a:spcBef>
            </a:pPr>
            <a:r>
              <a:rPr sz="3600" spc="-185" dirty="0"/>
              <a:t>A </a:t>
            </a:r>
            <a:r>
              <a:rPr sz="3600" spc="-340" dirty="0"/>
              <a:t>PAYROLL</a:t>
            </a:r>
            <a:r>
              <a:rPr sz="3600" spc="-409" dirty="0"/>
              <a:t> </a:t>
            </a:r>
            <a:r>
              <a:rPr sz="3600" spc="-450" dirty="0"/>
              <a:t>TPS</a:t>
            </a:r>
            <a:endParaRPr sz="3600"/>
          </a:p>
        </p:txBody>
      </p:sp>
      <p:sp>
        <p:nvSpPr>
          <p:cNvPr id="3" name="object 3"/>
          <p:cNvSpPr/>
          <p:nvPr/>
        </p:nvSpPr>
        <p:spPr>
          <a:xfrm>
            <a:off x="1147292" y="2853689"/>
            <a:ext cx="906144" cy="990600"/>
          </a:xfrm>
          <a:custGeom>
            <a:avLst/>
            <a:gdLst/>
            <a:ahLst/>
            <a:cxnLst/>
            <a:rect l="l" t="t" r="r" b="b"/>
            <a:pathLst>
              <a:path w="906144" h="990600">
                <a:moveTo>
                  <a:pt x="452907" y="0"/>
                </a:moveTo>
                <a:lnTo>
                  <a:pt x="385967" y="1790"/>
                </a:lnTo>
                <a:lnTo>
                  <a:pt x="322081" y="6989"/>
                </a:lnTo>
                <a:lnTo>
                  <a:pt x="261948" y="15344"/>
                </a:lnTo>
                <a:lnTo>
                  <a:pt x="206269" y="26597"/>
                </a:lnTo>
                <a:lnTo>
                  <a:pt x="155744" y="40494"/>
                </a:lnTo>
                <a:lnTo>
                  <a:pt x="111071" y="56780"/>
                </a:lnTo>
                <a:lnTo>
                  <a:pt x="72952" y="75199"/>
                </a:lnTo>
                <a:lnTo>
                  <a:pt x="19171" y="117415"/>
                </a:lnTo>
                <a:lnTo>
                  <a:pt x="0" y="165100"/>
                </a:lnTo>
                <a:lnTo>
                  <a:pt x="0" y="825500"/>
                </a:lnTo>
                <a:lnTo>
                  <a:pt x="19171" y="873184"/>
                </a:lnTo>
                <a:lnTo>
                  <a:pt x="72952" y="915400"/>
                </a:lnTo>
                <a:lnTo>
                  <a:pt x="111071" y="933819"/>
                </a:lnTo>
                <a:lnTo>
                  <a:pt x="155744" y="950105"/>
                </a:lnTo>
                <a:lnTo>
                  <a:pt x="206269" y="964002"/>
                </a:lnTo>
                <a:lnTo>
                  <a:pt x="261948" y="975255"/>
                </a:lnTo>
                <a:lnTo>
                  <a:pt x="322081" y="983610"/>
                </a:lnTo>
                <a:lnTo>
                  <a:pt x="385967" y="988809"/>
                </a:lnTo>
                <a:lnTo>
                  <a:pt x="452907" y="990600"/>
                </a:lnTo>
                <a:lnTo>
                  <a:pt x="519846" y="988809"/>
                </a:lnTo>
                <a:lnTo>
                  <a:pt x="583731" y="983610"/>
                </a:lnTo>
                <a:lnTo>
                  <a:pt x="643861" y="975255"/>
                </a:lnTo>
                <a:lnTo>
                  <a:pt x="699537" y="964002"/>
                </a:lnTo>
                <a:lnTo>
                  <a:pt x="750059" y="950105"/>
                </a:lnTo>
                <a:lnTo>
                  <a:pt x="794728" y="933819"/>
                </a:lnTo>
                <a:lnTo>
                  <a:pt x="832845" y="915400"/>
                </a:lnTo>
                <a:lnTo>
                  <a:pt x="886620" y="873184"/>
                </a:lnTo>
                <a:lnTo>
                  <a:pt x="905789" y="825500"/>
                </a:lnTo>
                <a:lnTo>
                  <a:pt x="905789" y="165100"/>
                </a:lnTo>
                <a:lnTo>
                  <a:pt x="886620" y="117415"/>
                </a:lnTo>
                <a:lnTo>
                  <a:pt x="832845" y="75199"/>
                </a:lnTo>
                <a:lnTo>
                  <a:pt x="794728" y="56780"/>
                </a:lnTo>
                <a:lnTo>
                  <a:pt x="750059" y="40494"/>
                </a:lnTo>
                <a:lnTo>
                  <a:pt x="699537" y="26597"/>
                </a:lnTo>
                <a:lnTo>
                  <a:pt x="643861" y="15344"/>
                </a:lnTo>
                <a:lnTo>
                  <a:pt x="583731" y="6989"/>
                </a:lnTo>
                <a:lnTo>
                  <a:pt x="519846" y="1790"/>
                </a:lnTo>
                <a:lnTo>
                  <a:pt x="452907" y="0"/>
                </a:lnTo>
                <a:close/>
              </a:path>
            </a:pathLst>
          </a:custGeom>
          <a:solidFill>
            <a:srgbClr val="30B6FC"/>
          </a:solidFill>
        </p:spPr>
        <p:txBody>
          <a:bodyPr wrap="square" lIns="0" tIns="0" rIns="0" bIns="0" rtlCol="0"/>
          <a:lstStyle/>
          <a:p>
            <a:endParaRPr/>
          </a:p>
        </p:txBody>
      </p:sp>
      <p:sp>
        <p:nvSpPr>
          <p:cNvPr id="4" name="object 4"/>
          <p:cNvSpPr/>
          <p:nvPr/>
        </p:nvSpPr>
        <p:spPr>
          <a:xfrm>
            <a:off x="1147292" y="3018789"/>
            <a:ext cx="906144" cy="165100"/>
          </a:xfrm>
          <a:custGeom>
            <a:avLst/>
            <a:gdLst/>
            <a:ahLst/>
            <a:cxnLst/>
            <a:rect l="l" t="t" r="r" b="b"/>
            <a:pathLst>
              <a:path w="906144" h="165100">
                <a:moveTo>
                  <a:pt x="905789" y="0"/>
                </a:moveTo>
                <a:lnTo>
                  <a:pt x="886620" y="47684"/>
                </a:lnTo>
                <a:lnTo>
                  <a:pt x="832845" y="89900"/>
                </a:lnTo>
                <a:lnTo>
                  <a:pt x="794728" y="108319"/>
                </a:lnTo>
                <a:lnTo>
                  <a:pt x="750059" y="124605"/>
                </a:lnTo>
                <a:lnTo>
                  <a:pt x="699537" y="138502"/>
                </a:lnTo>
                <a:lnTo>
                  <a:pt x="643861" y="149755"/>
                </a:lnTo>
                <a:lnTo>
                  <a:pt x="583731" y="158110"/>
                </a:lnTo>
                <a:lnTo>
                  <a:pt x="519846" y="163309"/>
                </a:lnTo>
                <a:lnTo>
                  <a:pt x="452907" y="165100"/>
                </a:lnTo>
                <a:lnTo>
                  <a:pt x="385967" y="163309"/>
                </a:lnTo>
                <a:lnTo>
                  <a:pt x="322081" y="158110"/>
                </a:lnTo>
                <a:lnTo>
                  <a:pt x="261948" y="149755"/>
                </a:lnTo>
                <a:lnTo>
                  <a:pt x="206269" y="138502"/>
                </a:lnTo>
                <a:lnTo>
                  <a:pt x="155744" y="124605"/>
                </a:lnTo>
                <a:lnTo>
                  <a:pt x="111071" y="108319"/>
                </a:lnTo>
                <a:lnTo>
                  <a:pt x="72952" y="89900"/>
                </a:lnTo>
                <a:lnTo>
                  <a:pt x="19171" y="47684"/>
                </a:lnTo>
                <a:lnTo>
                  <a:pt x="0" y="0"/>
                </a:lnTo>
              </a:path>
            </a:pathLst>
          </a:custGeom>
          <a:ln w="15875">
            <a:solidFill>
              <a:srgbClr val="165D83"/>
            </a:solidFill>
          </a:ln>
        </p:spPr>
        <p:txBody>
          <a:bodyPr wrap="square" lIns="0" tIns="0" rIns="0" bIns="0" rtlCol="0"/>
          <a:lstStyle/>
          <a:p>
            <a:endParaRPr/>
          </a:p>
        </p:txBody>
      </p:sp>
      <p:sp>
        <p:nvSpPr>
          <p:cNvPr id="5" name="object 5"/>
          <p:cNvSpPr/>
          <p:nvPr/>
        </p:nvSpPr>
        <p:spPr>
          <a:xfrm>
            <a:off x="1147292" y="2853689"/>
            <a:ext cx="906144" cy="990600"/>
          </a:xfrm>
          <a:custGeom>
            <a:avLst/>
            <a:gdLst/>
            <a:ahLst/>
            <a:cxnLst/>
            <a:rect l="l" t="t" r="r" b="b"/>
            <a:pathLst>
              <a:path w="906144" h="990600">
                <a:moveTo>
                  <a:pt x="0" y="165100"/>
                </a:moveTo>
                <a:lnTo>
                  <a:pt x="19171" y="117415"/>
                </a:lnTo>
                <a:lnTo>
                  <a:pt x="72952" y="75199"/>
                </a:lnTo>
                <a:lnTo>
                  <a:pt x="111071" y="56780"/>
                </a:lnTo>
                <a:lnTo>
                  <a:pt x="155744" y="40494"/>
                </a:lnTo>
                <a:lnTo>
                  <a:pt x="206269" y="26597"/>
                </a:lnTo>
                <a:lnTo>
                  <a:pt x="261948" y="15344"/>
                </a:lnTo>
                <a:lnTo>
                  <a:pt x="322081" y="6989"/>
                </a:lnTo>
                <a:lnTo>
                  <a:pt x="385967" y="1790"/>
                </a:lnTo>
                <a:lnTo>
                  <a:pt x="452907" y="0"/>
                </a:lnTo>
                <a:lnTo>
                  <a:pt x="519846" y="1790"/>
                </a:lnTo>
                <a:lnTo>
                  <a:pt x="583731" y="6989"/>
                </a:lnTo>
                <a:lnTo>
                  <a:pt x="643861" y="15344"/>
                </a:lnTo>
                <a:lnTo>
                  <a:pt x="699537" y="26597"/>
                </a:lnTo>
                <a:lnTo>
                  <a:pt x="750059" y="40494"/>
                </a:lnTo>
                <a:lnTo>
                  <a:pt x="794728" y="56780"/>
                </a:lnTo>
                <a:lnTo>
                  <a:pt x="832845" y="75199"/>
                </a:lnTo>
                <a:lnTo>
                  <a:pt x="886620" y="117415"/>
                </a:lnTo>
                <a:lnTo>
                  <a:pt x="905789" y="165100"/>
                </a:lnTo>
                <a:lnTo>
                  <a:pt x="905789" y="825500"/>
                </a:lnTo>
                <a:lnTo>
                  <a:pt x="900880" y="849898"/>
                </a:lnTo>
                <a:lnTo>
                  <a:pt x="886620" y="873184"/>
                </a:lnTo>
                <a:lnTo>
                  <a:pt x="832845" y="915400"/>
                </a:lnTo>
                <a:lnTo>
                  <a:pt x="794728" y="933819"/>
                </a:lnTo>
                <a:lnTo>
                  <a:pt x="750059" y="950105"/>
                </a:lnTo>
                <a:lnTo>
                  <a:pt x="699537" y="964002"/>
                </a:lnTo>
                <a:lnTo>
                  <a:pt x="643861" y="975255"/>
                </a:lnTo>
                <a:lnTo>
                  <a:pt x="583731" y="983610"/>
                </a:lnTo>
                <a:lnTo>
                  <a:pt x="519846" y="988809"/>
                </a:lnTo>
                <a:lnTo>
                  <a:pt x="452907" y="990600"/>
                </a:lnTo>
                <a:lnTo>
                  <a:pt x="385967" y="988809"/>
                </a:lnTo>
                <a:lnTo>
                  <a:pt x="322081" y="983610"/>
                </a:lnTo>
                <a:lnTo>
                  <a:pt x="261948" y="975255"/>
                </a:lnTo>
                <a:lnTo>
                  <a:pt x="206269" y="964002"/>
                </a:lnTo>
                <a:lnTo>
                  <a:pt x="155744" y="950105"/>
                </a:lnTo>
                <a:lnTo>
                  <a:pt x="111071" y="933819"/>
                </a:lnTo>
                <a:lnTo>
                  <a:pt x="72952" y="915400"/>
                </a:lnTo>
                <a:lnTo>
                  <a:pt x="19171" y="873184"/>
                </a:lnTo>
                <a:lnTo>
                  <a:pt x="0" y="825500"/>
                </a:lnTo>
                <a:lnTo>
                  <a:pt x="0" y="165100"/>
                </a:lnTo>
                <a:close/>
              </a:path>
            </a:pathLst>
          </a:custGeom>
          <a:ln w="15875">
            <a:solidFill>
              <a:srgbClr val="165D83"/>
            </a:solidFill>
          </a:ln>
        </p:spPr>
        <p:txBody>
          <a:bodyPr wrap="square" lIns="0" tIns="0" rIns="0" bIns="0" rtlCol="0"/>
          <a:lstStyle/>
          <a:p>
            <a:endParaRPr/>
          </a:p>
        </p:txBody>
      </p:sp>
      <p:sp>
        <p:nvSpPr>
          <p:cNvPr id="6" name="object 6"/>
          <p:cNvSpPr/>
          <p:nvPr/>
        </p:nvSpPr>
        <p:spPr>
          <a:xfrm>
            <a:off x="3429000" y="3892550"/>
            <a:ext cx="2286000" cy="180340"/>
          </a:xfrm>
          <a:custGeom>
            <a:avLst/>
            <a:gdLst/>
            <a:ahLst/>
            <a:cxnLst/>
            <a:rect l="l" t="t" r="r" b="b"/>
            <a:pathLst>
              <a:path w="2286000" h="180339">
                <a:moveTo>
                  <a:pt x="0" y="180339"/>
                </a:moveTo>
                <a:lnTo>
                  <a:pt x="2286000" y="180339"/>
                </a:lnTo>
                <a:lnTo>
                  <a:pt x="2286000" y="0"/>
                </a:lnTo>
                <a:lnTo>
                  <a:pt x="0" y="0"/>
                </a:lnTo>
                <a:lnTo>
                  <a:pt x="0" y="180339"/>
                </a:lnTo>
                <a:close/>
              </a:path>
            </a:pathLst>
          </a:custGeom>
          <a:solidFill>
            <a:srgbClr val="30B6FC"/>
          </a:solidFill>
        </p:spPr>
        <p:txBody>
          <a:bodyPr wrap="square" lIns="0" tIns="0" rIns="0" bIns="0" rtlCol="0"/>
          <a:lstStyle/>
          <a:p>
            <a:endParaRPr/>
          </a:p>
        </p:txBody>
      </p:sp>
      <p:sp>
        <p:nvSpPr>
          <p:cNvPr id="7" name="object 7"/>
          <p:cNvSpPr/>
          <p:nvPr/>
        </p:nvSpPr>
        <p:spPr>
          <a:xfrm>
            <a:off x="3429000" y="2806700"/>
            <a:ext cx="180975" cy="1085850"/>
          </a:xfrm>
          <a:custGeom>
            <a:avLst/>
            <a:gdLst/>
            <a:ahLst/>
            <a:cxnLst/>
            <a:rect l="l" t="t" r="r" b="b"/>
            <a:pathLst>
              <a:path w="180975" h="1085850">
                <a:moveTo>
                  <a:pt x="0" y="1085850"/>
                </a:moveTo>
                <a:lnTo>
                  <a:pt x="180975" y="1085850"/>
                </a:lnTo>
                <a:lnTo>
                  <a:pt x="180975" y="0"/>
                </a:lnTo>
                <a:lnTo>
                  <a:pt x="0" y="0"/>
                </a:lnTo>
                <a:lnTo>
                  <a:pt x="0" y="1085850"/>
                </a:lnTo>
                <a:close/>
              </a:path>
            </a:pathLst>
          </a:custGeom>
          <a:solidFill>
            <a:srgbClr val="30B6FC"/>
          </a:solidFill>
        </p:spPr>
        <p:txBody>
          <a:bodyPr wrap="square" lIns="0" tIns="0" rIns="0" bIns="0" rtlCol="0"/>
          <a:lstStyle/>
          <a:p>
            <a:endParaRPr/>
          </a:p>
        </p:txBody>
      </p:sp>
      <p:sp>
        <p:nvSpPr>
          <p:cNvPr id="8" name="object 8"/>
          <p:cNvSpPr/>
          <p:nvPr/>
        </p:nvSpPr>
        <p:spPr>
          <a:xfrm>
            <a:off x="3429000" y="2625089"/>
            <a:ext cx="2286000" cy="181610"/>
          </a:xfrm>
          <a:custGeom>
            <a:avLst/>
            <a:gdLst/>
            <a:ahLst/>
            <a:cxnLst/>
            <a:rect l="l" t="t" r="r" b="b"/>
            <a:pathLst>
              <a:path w="2286000" h="181610">
                <a:moveTo>
                  <a:pt x="0" y="181610"/>
                </a:moveTo>
                <a:lnTo>
                  <a:pt x="2286000" y="181610"/>
                </a:lnTo>
                <a:lnTo>
                  <a:pt x="2286000" y="0"/>
                </a:lnTo>
                <a:lnTo>
                  <a:pt x="0" y="0"/>
                </a:lnTo>
                <a:lnTo>
                  <a:pt x="0" y="181610"/>
                </a:lnTo>
                <a:close/>
              </a:path>
            </a:pathLst>
          </a:custGeom>
          <a:solidFill>
            <a:srgbClr val="30B6FC"/>
          </a:solidFill>
        </p:spPr>
        <p:txBody>
          <a:bodyPr wrap="square" lIns="0" tIns="0" rIns="0" bIns="0" rtlCol="0"/>
          <a:lstStyle/>
          <a:p>
            <a:endParaRPr/>
          </a:p>
        </p:txBody>
      </p:sp>
      <p:sp>
        <p:nvSpPr>
          <p:cNvPr id="9" name="object 9"/>
          <p:cNvSpPr/>
          <p:nvPr/>
        </p:nvSpPr>
        <p:spPr>
          <a:xfrm>
            <a:off x="5534025" y="2806064"/>
            <a:ext cx="180975" cy="1085850"/>
          </a:xfrm>
          <a:custGeom>
            <a:avLst/>
            <a:gdLst/>
            <a:ahLst/>
            <a:cxnLst/>
            <a:rect l="l" t="t" r="r" b="b"/>
            <a:pathLst>
              <a:path w="180975" h="1085850">
                <a:moveTo>
                  <a:pt x="180975" y="0"/>
                </a:moveTo>
                <a:lnTo>
                  <a:pt x="0" y="0"/>
                </a:lnTo>
                <a:lnTo>
                  <a:pt x="0" y="1085850"/>
                </a:lnTo>
                <a:lnTo>
                  <a:pt x="180975" y="1085850"/>
                </a:lnTo>
                <a:lnTo>
                  <a:pt x="180975" y="0"/>
                </a:lnTo>
                <a:close/>
              </a:path>
            </a:pathLst>
          </a:custGeom>
          <a:solidFill>
            <a:srgbClr val="30B6FC"/>
          </a:solidFill>
        </p:spPr>
        <p:txBody>
          <a:bodyPr wrap="square" lIns="0" tIns="0" rIns="0" bIns="0" rtlCol="0"/>
          <a:lstStyle/>
          <a:p>
            <a:endParaRPr/>
          </a:p>
        </p:txBody>
      </p:sp>
      <p:sp>
        <p:nvSpPr>
          <p:cNvPr id="10" name="object 10"/>
          <p:cNvSpPr/>
          <p:nvPr/>
        </p:nvSpPr>
        <p:spPr>
          <a:xfrm>
            <a:off x="3429000" y="2625089"/>
            <a:ext cx="2286000" cy="1447800"/>
          </a:xfrm>
          <a:custGeom>
            <a:avLst/>
            <a:gdLst/>
            <a:ahLst/>
            <a:cxnLst/>
            <a:rect l="l" t="t" r="r" b="b"/>
            <a:pathLst>
              <a:path w="2286000" h="1447800">
                <a:moveTo>
                  <a:pt x="0" y="0"/>
                </a:moveTo>
                <a:lnTo>
                  <a:pt x="2286000" y="0"/>
                </a:lnTo>
                <a:lnTo>
                  <a:pt x="2286000" y="1447800"/>
                </a:lnTo>
                <a:lnTo>
                  <a:pt x="0" y="1447800"/>
                </a:lnTo>
                <a:lnTo>
                  <a:pt x="0" y="0"/>
                </a:lnTo>
                <a:close/>
              </a:path>
            </a:pathLst>
          </a:custGeom>
          <a:ln w="15875">
            <a:solidFill>
              <a:srgbClr val="165D83"/>
            </a:solidFill>
          </a:ln>
        </p:spPr>
        <p:txBody>
          <a:bodyPr wrap="square" lIns="0" tIns="0" rIns="0" bIns="0" rtlCol="0"/>
          <a:lstStyle/>
          <a:p>
            <a:endParaRPr/>
          </a:p>
        </p:txBody>
      </p:sp>
      <p:sp>
        <p:nvSpPr>
          <p:cNvPr id="11" name="object 11"/>
          <p:cNvSpPr/>
          <p:nvPr/>
        </p:nvSpPr>
        <p:spPr>
          <a:xfrm>
            <a:off x="3609975" y="2806064"/>
            <a:ext cx="1924050" cy="1085850"/>
          </a:xfrm>
          <a:custGeom>
            <a:avLst/>
            <a:gdLst/>
            <a:ahLst/>
            <a:cxnLst/>
            <a:rect l="l" t="t" r="r" b="b"/>
            <a:pathLst>
              <a:path w="1924050" h="1085850">
                <a:moveTo>
                  <a:pt x="0" y="0"/>
                </a:moveTo>
                <a:lnTo>
                  <a:pt x="0" y="1085850"/>
                </a:lnTo>
                <a:lnTo>
                  <a:pt x="1924050" y="1085850"/>
                </a:lnTo>
                <a:lnTo>
                  <a:pt x="1924050" y="0"/>
                </a:lnTo>
                <a:lnTo>
                  <a:pt x="0" y="0"/>
                </a:lnTo>
                <a:close/>
              </a:path>
            </a:pathLst>
          </a:custGeom>
          <a:ln w="15875">
            <a:solidFill>
              <a:srgbClr val="165D83"/>
            </a:solidFill>
          </a:ln>
        </p:spPr>
        <p:txBody>
          <a:bodyPr wrap="square" lIns="0" tIns="0" rIns="0" bIns="0" rtlCol="0"/>
          <a:lstStyle/>
          <a:p>
            <a:endParaRPr/>
          </a:p>
        </p:txBody>
      </p:sp>
      <p:sp>
        <p:nvSpPr>
          <p:cNvPr id="12" name="object 12"/>
          <p:cNvSpPr txBox="1"/>
          <p:nvPr/>
        </p:nvSpPr>
        <p:spPr>
          <a:xfrm>
            <a:off x="3609975" y="2806064"/>
            <a:ext cx="1924050" cy="1085850"/>
          </a:xfrm>
          <a:prstGeom prst="rect">
            <a:avLst/>
          </a:prstGeom>
          <a:ln w="15875">
            <a:solidFill>
              <a:srgbClr val="165D83"/>
            </a:solidFill>
          </a:ln>
        </p:spPr>
        <p:txBody>
          <a:bodyPr vert="horz" wrap="square" lIns="0" tIns="5715" rIns="0" bIns="0" rtlCol="0">
            <a:spAutoFit/>
          </a:bodyPr>
          <a:lstStyle/>
          <a:p>
            <a:pPr>
              <a:lnSpc>
                <a:spcPct val="100000"/>
              </a:lnSpc>
              <a:spcBef>
                <a:spcPts val="45"/>
              </a:spcBef>
            </a:pPr>
            <a:endParaRPr sz="1700">
              <a:latin typeface="Times New Roman"/>
              <a:cs typeface="Times New Roman"/>
            </a:endParaRPr>
          </a:p>
          <a:p>
            <a:pPr marL="608965" marR="600710" indent="24130">
              <a:lnSpc>
                <a:spcPct val="100000"/>
              </a:lnSpc>
            </a:pPr>
            <a:r>
              <a:rPr sz="1800" spc="-50" dirty="0">
                <a:latin typeface="Arial"/>
                <a:cs typeface="Arial"/>
              </a:rPr>
              <a:t>Payroll  </a:t>
            </a:r>
            <a:r>
              <a:rPr sz="1800" spc="-204" dirty="0">
                <a:latin typeface="Arial"/>
                <a:cs typeface="Arial"/>
              </a:rPr>
              <a:t>S</a:t>
            </a:r>
            <a:r>
              <a:rPr sz="1800" spc="-145" dirty="0">
                <a:latin typeface="Arial"/>
                <a:cs typeface="Arial"/>
              </a:rPr>
              <a:t>y</a:t>
            </a:r>
            <a:r>
              <a:rPr sz="1800" spc="-30" dirty="0">
                <a:latin typeface="Arial"/>
                <a:cs typeface="Arial"/>
              </a:rPr>
              <a:t>stem</a:t>
            </a:r>
            <a:endParaRPr sz="1800">
              <a:latin typeface="Arial"/>
              <a:cs typeface="Arial"/>
            </a:endParaRPr>
          </a:p>
        </p:txBody>
      </p:sp>
      <p:sp>
        <p:nvSpPr>
          <p:cNvPr id="13" name="object 13"/>
          <p:cNvSpPr/>
          <p:nvPr/>
        </p:nvSpPr>
        <p:spPr>
          <a:xfrm>
            <a:off x="3431199" y="4153408"/>
            <a:ext cx="912208" cy="163535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7162800" y="3082289"/>
            <a:ext cx="914400" cy="533400"/>
          </a:xfrm>
          <a:custGeom>
            <a:avLst/>
            <a:gdLst/>
            <a:ahLst/>
            <a:cxnLst/>
            <a:rect l="l" t="t" r="r" b="b"/>
            <a:pathLst>
              <a:path w="914400" h="533400">
                <a:moveTo>
                  <a:pt x="0" y="53339"/>
                </a:moveTo>
                <a:lnTo>
                  <a:pt x="0" y="480060"/>
                </a:lnTo>
                <a:lnTo>
                  <a:pt x="11655" y="496921"/>
                </a:lnTo>
                <a:lnTo>
                  <a:pt x="44110" y="511564"/>
                </a:lnTo>
                <a:lnTo>
                  <a:pt x="93597" y="523109"/>
                </a:lnTo>
                <a:lnTo>
                  <a:pt x="156350" y="530681"/>
                </a:lnTo>
                <a:lnTo>
                  <a:pt x="228600" y="533400"/>
                </a:lnTo>
                <a:lnTo>
                  <a:pt x="300849" y="530681"/>
                </a:lnTo>
                <a:lnTo>
                  <a:pt x="363602" y="523109"/>
                </a:lnTo>
                <a:lnTo>
                  <a:pt x="413089" y="511564"/>
                </a:lnTo>
                <a:lnTo>
                  <a:pt x="445544" y="496921"/>
                </a:lnTo>
                <a:lnTo>
                  <a:pt x="468855" y="463198"/>
                </a:lnTo>
                <a:lnTo>
                  <a:pt x="501310" y="448555"/>
                </a:lnTo>
                <a:lnTo>
                  <a:pt x="550797" y="437010"/>
                </a:lnTo>
                <a:lnTo>
                  <a:pt x="613550" y="429438"/>
                </a:lnTo>
                <a:lnTo>
                  <a:pt x="685800" y="426720"/>
                </a:lnTo>
                <a:lnTo>
                  <a:pt x="914400" y="426720"/>
                </a:lnTo>
                <a:lnTo>
                  <a:pt x="914400" y="106680"/>
                </a:lnTo>
                <a:lnTo>
                  <a:pt x="228600" y="106680"/>
                </a:lnTo>
                <a:lnTo>
                  <a:pt x="156350" y="103961"/>
                </a:lnTo>
                <a:lnTo>
                  <a:pt x="93597" y="96389"/>
                </a:lnTo>
                <a:lnTo>
                  <a:pt x="44110" y="84844"/>
                </a:lnTo>
                <a:lnTo>
                  <a:pt x="11655" y="70201"/>
                </a:lnTo>
                <a:lnTo>
                  <a:pt x="0" y="53339"/>
                </a:lnTo>
                <a:close/>
              </a:path>
              <a:path w="914400" h="533400">
                <a:moveTo>
                  <a:pt x="914400" y="426720"/>
                </a:moveTo>
                <a:lnTo>
                  <a:pt x="685800" y="426720"/>
                </a:lnTo>
                <a:lnTo>
                  <a:pt x="758049" y="429438"/>
                </a:lnTo>
                <a:lnTo>
                  <a:pt x="820802" y="437010"/>
                </a:lnTo>
                <a:lnTo>
                  <a:pt x="870289" y="448555"/>
                </a:lnTo>
                <a:lnTo>
                  <a:pt x="902744" y="463198"/>
                </a:lnTo>
                <a:lnTo>
                  <a:pt x="914400" y="480060"/>
                </a:lnTo>
                <a:lnTo>
                  <a:pt x="914400" y="426720"/>
                </a:lnTo>
                <a:close/>
              </a:path>
              <a:path w="914400" h="533400">
                <a:moveTo>
                  <a:pt x="685800" y="0"/>
                </a:moveTo>
                <a:lnTo>
                  <a:pt x="613550" y="2718"/>
                </a:lnTo>
                <a:lnTo>
                  <a:pt x="550797" y="10290"/>
                </a:lnTo>
                <a:lnTo>
                  <a:pt x="501310" y="21835"/>
                </a:lnTo>
                <a:lnTo>
                  <a:pt x="445544" y="70201"/>
                </a:lnTo>
                <a:lnTo>
                  <a:pt x="413089" y="84844"/>
                </a:lnTo>
                <a:lnTo>
                  <a:pt x="363602" y="96389"/>
                </a:lnTo>
                <a:lnTo>
                  <a:pt x="300849" y="103961"/>
                </a:lnTo>
                <a:lnTo>
                  <a:pt x="228600" y="106680"/>
                </a:lnTo>
                <a:lnTo>
                  <a:pt x="914400" y="106680"/>
                </a:lnTo>
                <a:lnTo>
                  <a:pt x="914400" y="53339"/>
                </a:lnTo>
                <a:lnTo>
                  <a:pt x="902744" y="36478"/>
                </a:lnTo>
                <a:lnTo>
                  <a:pt x="870289" y="21835"/>
                </a:lnTo>
                <a:lnTo>
                  <a:pt x="820802" y="10290"/>
                </a:lnTo>
                <a:lnTo>
                  <a:pt x="758049" y="2718"/>
                </a:lnTo>
                <a:lnTo>
                  <a:pt x="685800" y="0"/>
                </a:lnTo>
                <a:close/>
              </a:path>
            </a:pathLst>
          </a:custGeom>
          <a:solidFill>
            <a:srgbClr val="30B6FC"/>
          </a:solidFill>
        </p:spPr>
        <p:txBody>
          <a:bodyPr wrap="square" lIns="0" tIns="0" rIns="0" bIns="0" rtlCol="0"/>
          <a:lstStyle/>
          <a:p>
            <a:endParaRPr/>
          </a:p>
        </p:txBody>
      </p:sp>
      <p:sp>
        <p:nvSpPr>
          <p:cNvPr id="15" name="object 15"/>
          <p:cNvSpPr/>
          <p:nvPr/>
        </p:nvSpPr>
        <p:spPr>
          <a:xfrm>
            <a:off x="7162800" y="3082289"/>
            <a:ext cx="914400" cy="533400"/>
          </a:xfrm>
          <a:custGeom>
            <a:avLst/>
            <a:gdLst/>
            <a:ahLst/>
            <a:cxnLst/>
            <a:rect l="l" t="t" r="r" b="b"/>
            <a:pathLst>
              <a:path w="914400" h="533400">
                <a:moveTo>
                  <a:pt x="0" y="53339"/>
                </a:moveTo>
                <a:lnTo>
                  <a:pt x="44110" y="84844"/>
                </a:lnTo>
                <a:lnTo>
                  <a:pt x="93597" y="96389"/>
                </a:lnTo>
                <a:lnTo>
                  <a:pt x="156350" y="103961"/>
                </a:lnTo>
                <a:lnTo>
                  <a:pt x="228600" y="106680"/>
                </a:lnTo>
                <a:lnTo>
                  <a:pt x="300849" y="103961"/>
                </a:lnTo>
                <a:lnTo>
                  <a:pt x="363602" y="96389"/>
                </a:lnTo>
                <a:lnTo>
                  <a:pt x="413089" y="84844"/>
                </a:lnTo>
                <a:lnTo>
                  <a:pt x="445544" y="70201"/>
                </a:lnTo>
                <a:lnTo>
                  <a:pt x="457200" y="53339"/>
                </a:lnTo>
                <a:lnTo>
                  <a:pt x="501310" y="21835"/>
                </a:lnTo>
                <a:lnTo>
                  <a:pt x="550797" y="10290"/>
                </a:lnTo>
                <a:lnTo>
                  <a:pt x="613550" y="2718"/>
                </a:lnTo>
                <a:lnTo>
                  <a:pt x="685800" y="0"/>
                </a:lnTo>
                <a:lnTo>
                  <a:pt x="758049" y="2718"/>
                </a:lnTo>
                <a:lnTo>
                  <a:pt x="820802" y="10290"/>
                </a:lnTo>
                <a:lnTo>
                  <a:pt x="870289" y="21835"/>
                </a:lnTo>
                <a:lnTo>
                  <a:pt x="902744" y="36478"/>
                </a:lnTo>
                <a:lnTo>
                  <a:pt x="914400" y="53339"/>
                </a:lnTo>
                <a:lnTo>
                  <a:pt x="914400" y="480060"/>
                </a:lnTo>
                <a:lnTo>
                  <a:pt x="902744" y="463198"/>
                </a:lnTo>
                <a:lnTo>
                  <a:pt x="870289" y="448555"/>
                </a:lnTo>
                <a:lnTo>
                  <a:pt x="820802" y="437010"/>
                </a:lnTo>
                <a:lnTo>
                  <a:pt x="758049" y="429438"/>
                </a:lnTo>
                <a:lnTo>
                  <a:pt x="685800" y="426720"/>
                </a:lnTo>
                <a:lnTo>
                  <a:pt x="613550" y="429438"/>
                </a:lnTo>
                <a:lnTo>
                  <a:pt x="550797" y="437010"/>
                </a:lnTo>
                <a:lnTo>
                  <a:pt x="501310" y="448555"/>
                </a:lnTo>
                <a:lnTo>
                  <a:pt x="468855" y="463198"/>
                </a:lnTo>
                <a:lnTo>
                  <a:pt x="457200" y="480060"/>
                </a:lnTo>
                <a:lnTo>
                  <a:pt x="445544" y="496921"/>
                </a:lnTo>
                <a:lnTo>
                  <a:pt x="413089" y="511564"/>
                </a:lnTo>
                <a:lnTo>
                  <a:pt x="363602" y="523109"/>
                </a:lnTo>
                <a:lnTo>
                  <a:pt x="300849" y="530681"/>
                </a:lnTo>
                <a:lnTo>
                  <a:pt x="228600" y="533400"/>
                </a:lnTo>
                <a:lnTo>
                  <a:pt x="156350" y="530681"/>
                </a:lnTo>
                <a:lnTo>
                  <a:pt x="93597" y="523109"/>
                </a:lnTo>
                <a:lnTo>
                  <a:pt x="44110" y="511564"/>
                </a:lnTo>
                <a:lnTo>
                  <a:pt x="11655" y="496921"/>
                </a:lnTo>
                <a:lnTo>
                  <a:pt x="0" y="480060"/>
                </a:lnTo>
                <a:lnTo>
                  <a:pt x="0" y="53339"/>
                </a:lnTo>
                <a:close/>
              </a:path>
            </a:pathLst>
          </a:custGeom>
          <a:ln w="15875">
            <a:solidFill>
              <a:srgbClr val="165D83"/>
            </a:solidFill>
          </a:ln>
        </p:spPr>
        <p:txBody>
          <a:bodyPr wrap="square" lIns="0" tIns="0" rIns="0" bIns="0" rtlCol="0"/>
          <a:lstStyle/>
          <a:p>
            <a:endParaRPr/>
          </a:p>
        </p:txBody>
      </p:sp>
      <p:sp>
        <p:nvSpPr>
          <p:cNvPr id="16" name="object 16"/>
          <p:cNvSpPr/>
          <p:nvPr/>
        </p:nvSpPr>
        <p:spPr>
          <a:xfrm>
            <a:off x="2053082" y="3297301"/>
            <a:ext cx="1376045" cy="103505"/>
          </a:xfrm>
          <a:custGeom>
            <a:avLst/>
            <a:gdLst/>
            <a:ahLst/>
            <a:cxnLst/>
            <a:rect l="l" t="t" r="r" b="b"/>
            <a:pathLst>
              <a:path w="1376045" h="103504">
                <a:moveTo>
                  <a:pt x="88645" y="0"/>
                </a:moveTo>
                <a:lnTo>
                  <a:pt x="0" y="51688"/>
                </a:lnTo>
                <a:lnTo>
                  <a:pt x="88645" y="103504"/>
                </a:lnTo>
                <a:lnTo>
                  <a:pt x="92456" y="102362"/>
                </a:lnTo>
                <a:lnTo>
                  <a:pt x="94234" y="99440"/>
                </a:lnTo>
                <a:lnTo>
                  <a:pt x="96012" y="96393"/>
                </a:lnTo>
                <a:lnTo>
                  <a:pt x="94995" y="92456"/>
                </a:lnTo>
                <a:lnTo>
                  <a:pt x="35995" y="58038"/>
                </a:lnTo>
                <a:lnTo>
                  <a:pt x="12573" y="58038"/>
                </a:lnTo>
                <a:lnTo>
                  <a:pt x="12573" y="45338"/>
                </a:lnTo>
                <a:lnTo>
                  <a:pt x="36213" y="45338"/>
                </a:lnTo>
                <a:lnTo>
                  <a:pt x="94995" y="11049"/>
                </a:lnTo>
                <a:lnTo>
                  <a:pt x="96012" y="7112"/>
                </a:lnTo>
                <a:lnTo>
                  <a:pt x="92456" y="1015"/>
                </a:lnTo>
                <a:lnTo>
                  <a:pt x="88645" y="0"/>
                </a:lnTo>
                <a:close/>
              </a:path>
              <a:path w="1376045" h="103504">
                <a:moveTo>
                  <a:pt x="1350699" y="51752"/>
                </a:moveTo>
                <a:lnTo>
                  <a:pt x="1280921" y="92456"/>
                </a:lnTo>
                <a:lnTo>
                  <a:pt x="1279906" y="96393"/>
                </a:lnTo>
                <a:lnTo>
                  <a:pt x="1281683" y="99440"/>
                </a:lnTo>
                <a:lnTo>
                  <a:pt x="1283462" y="102362"/>
                </a:lnTo>
                <a:lnTo>
                  <a:pt x="1287271" y="103504"/>
                </a:lnTo>
                <a:lnTo>
                  <a:pt x="1365054" y="58038"/>
                </a:lnTo>
                <a:lnTo>
                  <a:pt x="1363345" y="58038"/>
                </a:lnTo>
                <a:lnTo>
                  <a:pt x="1363345" y="57276"/>
                </a:lnTo>
                <a:lnTo>
                  <a:pt x="1360170" y="57276"/>
                </a:lnTo>
                <a:lnTo>
                  <a:pt x="1350699" y="51752"/>
                </a:lnTo>
                <a:close/>
              </a:path>
              <a:path w="1376045" h="103504">
                <a:moveTo>
                  <a:pt x="36213" y="45338"/>
                </a:moveTo>
                <a:lnTo>
                  <a:pt x="12573" y="45338"/>
                </a:lnTo>
                <a:lnTo>
                  <a:pt x="12573" y="58038"/>
                </a:lnTo>
                <a:lnTo>
                  <a:pt x="35995" y="58038"/>
                </a:lnTo>
                <a:lnTo>
                  <a:pt x="34689" y="57276"/>
                </a:lnTo>
                <a:lnTo>
                  <a:pt x="15748" y="57276"/>
                </a:lnTo>
                <a:lnTo>
                  <a:pt x="15748" y="46227"/>
                </a:lnTo>
                <a:lnTo>
                  <a:pt x="34689" y="46227"/>
                </a:lnTo>
                <a:lnTo>
                  <a:pt x="36213" y="45338"/>
                </a:lnTo>
                <a:close/>
              </a:path>
              <a:path w="1376045" h="103504">
                <a:moveTo>
                  <a:pt x="1339704" y="45338"/>
                </a:moveTo>
                <a:lnTo>
                  <a:pt x="36213" y="45338"/>
                </a:lnTo>
                <a:lnTo>
                  <a:pt x="25218" y="51752"/>
                </a:lnTo>
                <a:lnTo>
                  <a:pt x="35995" y="58038"/>
                </a:lnTo>
                <a:lnTo>
                  <a:pt x="1339922" y="58038"/>
                </a:lnTo>
                <a:lnTo>
                  <a:pt x="1350699" y="51752"/>
                </a:lnTo>
                <a:lnTo>
                  <a:pt x="1339704" y="45338"/>
                </a:lnTo>
                <a:close/>
              </a:path>
              <a:path w="1376045" h="103504">
                <a:moveTo>
                  <a:pt x="1365027" y="45338"/>
                </a:moveTo>
                <a:lnTo>
                  <a:pt x="1363345" y="45338"/>
                </a:lnTo>
                <a:lnTo>
                  <a:pt x="1363345" y="58038"/>
                </a:lnTo>
                <a:lnTo>
                  <a:pt x="1365054" y="58038"/>
                </a:lnTo>
                <a:lnTo>
                  <a:pt x="1375918" y="51688"/>
                </a:lnTo>
                <a:lnTo>
                  <a:pt x="1365027" y="45338"/>
                </a:lnTo>
                <a:close/>
              </a:path>
              <a:path w="1376045" h="103504">
                <a:moveTo>
                  <a:pt x="15748" y="46227"/>
                </a:moveTo>
                <a:lnTo>
                  <a:pt x="15748" y="57276"/>
                </a:lnTo>
                <a:lnTo>
                  <a:pt x="25218" y="51752"/>
                </a:lnTo>
                <a:lnTo>
                  <a:pt x="15748" y="46227"/>
                </a:lnTo>
                <a:close/>
              </a:path>
              <a:path w="1376045" h="103504">
                <a:moveTo>
                  <a:pt x="25218" y="51752"/>
                </a:moveTo>
                <a:lnTo>
                  <a:pt x="15748" y="57276"/>
                </a:lnTo>
                <a:lnTo>
                  <a:pt x="34689" y="57276"/>
                </a:lnTo>
                <a:lnTo>
                  <a:pt x="25218" y="51752"/>
                </a:lnTo>
                <a:close/>
              </a:path>
              <a:path w="1376045" h="103504">
                <a:moveTo>
                  <a:pt x="1360170" y="46227"/>
                </a:moveTo>
                <a:lnTo>
                  <a:pt x="1350699" y="51752"/>
                </a:lnTo>
                <a:lnTo>
                  <a:pt x="1360170" y="57276"/>
                </a:lnTo>
                <a:lnTo>
                  <a:pt x="1360170" y="46227"/>
                </a:lnTo>
                <a:close/>
              </a:path>
              <a:path w="1376045" h="103504">
                <a:moveTo>
                  <a:pt x="1363345" y="46227"/>
                </a:moveTo>
                <a:lnTo>
                  <a:pt x="1360170" y="46227"/>
                </a:lnTo>
                <a:lnTo>
                  <a:pt x="1360170" y="57276"/>
                </a:lnTo>
                <a:lnTo>
                  <a:pt x="1363345" y="57276"/>
                </a:lnTo>
                <a:lnTo>
                  <a:pt x="1363345" y="46227"/>
                </a:lnTo>
                <a:close/>
              </a:path>
              <a:path w="1376045" h="103504">
                <a:moveTo>
                  <a:pt x="34689" y="46227"/>
                </a:moveTo>
                <a:lnTo>
                  <a:pt x="15748" y="46227"/>
                </a:lnTo>
                <a:lnTo>
                  <a:pt x="25218" y="51752"/>
                </a:lnTo>
                <a:lnTo>
                  <a:pt x="34689" y="46227"/>
                </a:lnTo>
                <a:close/>
              </a:path>
              <a:path w="1376045" h="103504">
                <a:moveTo>
                  <a:pt x="1287271" y="0"/>
                </a:moveTo>
                <a:lnTo>
                  <a:pt x="1283462" y="1015"/>
                </a:lnTo>
                <a:lnTo>
                  <a:pt x="1279906" y="7112"/>
                </a:lnTo>
                <a:lnTo>
                  <a:pt x="1280921" y="11049"/>
                </a:lnTo>
                <a:lnTo>
                  <a:pt x="1350699" y="51752"/>
                </a:lnTo>
                <a:lnTo>
                  <a:pt x="1360170" y="46227"/>
                </a:lnTo>
                <a:lnTo>
                  <a:pt x="1363345" y="46227"/>
                </a:lnTo>
                <a:lnTo>
                  <a:pt x="1363345" y="45338"/>
                </a:lnTo>
                <a:lnTo>
                  <a:pt x="1365027" y="45338"/>
                </a:lnTo>
                <a:lnTo>
                  <a:pt x="1287271" y="0"/>
                </a:lnTo>
                <a:close/>
              </a:path>
            </a:pathLst>
          </a:custGeom>
          <a:solidFill>
            <a:srgbClr val="252525"/>
          </a:solidFill>
        </p:spPr>
        <p:txBody>
          <a:bodyPr wrap="square" lIns="0" tIns="0" rIns="0" bIns="0" rtlCol="0"/>
          <a:lstStyle/>
          <a:p>
            <a:endParaRPr/>
          </a:p>
        </p:txBody>
      </p:sp>
      <p:sp>
        <p:nvSpPr>
          <p:cNvPr id="17" name="object 17"/>
          <p:cNvSpPr/>
          <p:nvPr/>
        </p:nvSpPr>
        <p:spPr>
          <a:xfrm>
            <a:off x="1600200" y="1981200"/>
            <a:ext cx="2286000" cy="0"/>
          </a:xfrm>
          <a:custGeom>
            <a:avLst/>
            <a:gdLst/>
            <a:ahLst/>
            <a:cxnLst/>
            <a:rect l="l" t="t" r="r" b="b"/>
            <a:pathLst>
              <a:path w="2286000">
                <a:moveTo>
                  <a:pt x="0" y="0"/>
                </a:moveTo>
                <a:lnTo>
                  <a:pt x="2286000" y="0"/>
                </a:lnTo>
              </a:path>
            </a:pathLst>
          </a:custGeom>
          <a:ln w="12700">
            <a:solidFill>
              <a:srgbClr val="252525"/>
            </a:solidFill>
          </a:ln>
        </p:spPr>
        <p:txBody>
          <a:bodyPr wrap="square" lIns="0" tIns="0" rIns="0" bIns="0" rtlCol="0"/>
          <a:lstStyle/>
          <a:p>
            <a:endParaRPr/>
          </a:p>
        </p:txBody>
      </p:sp>
      <p:sp>
        <p:nvSpPr>
          <p:cNvPr id="18" name="object 18"/>
          <p:cNvSpPr/>
          <p:nvPr/>
        </p:nvSpPr>
        <p:spPr>
          <a:xfrm>
            <a:off x="3834510" y="1981200"/>
            <a:ext cx="103505" cy="644525"/>
          </a:xfrm>
          <a:custGeom>
            <a:avLst/>
            <a:gdLst/>
            <a:ahLst/>
            <a:cxnLst/>
            <a:rect l="l" t="t" r="r" b="b"/>
            <a:pathLst>
              <a:path w="103504" h="644525">
                <a:moveTo>
                  <a:pt x="7112" y="547877"/>
                </a:moveTo>
                <a:lnTo>
                  <a:pt x="1015" y="551434"/>
                </a:lnTo>
                <a:lnTo>
                  <a:pt x="0" y="555371"/>
                </a:lnTo>
                <a:lnTo>
                  <a:pt x="51688" y="644016"/>
                </a:lnTo>
                <a:lnTo>
                  <a:pt x="59094" y="631316"/>
                </a:lnTo>
                <a:lnTo>
                  <a:pt x="45338" y="631316"/>
                </a:lnTo>
                <a:lnTo>
                  <a:pt x="45338" y="607894"/>
                </a:lnTo>
                <a:lnTo>
                  <a:pt x="10922" y="548894"/>
                </a:lnTo>
                <a:lnTo>
                  <a:pt x="7112" y="547877"/>
                </a:lnTo>
                <a:close/>
              </a:path>
              <a:path w="103504" h="644525">
                <a:moveTo>
                  <a:pt x="45338" y="607894"/>
                </a:moveTo>
                <a:lnTo>
                  <a:pt x="45338" y="631316"/>
                </a:lnTo>
                <a:lnTo>
                  <a:pt x="58038" y="631316"/>
                </a:lnTo>
                <a:lnTo>
                  <a:pt x="58038" y="628141"/>
                </a:lnTo>
                <a:lnTo>
                  <a:pt x="46227" y="628141"/>
                </a:lnTo>
                <a:lnTo>
                  <a:pt x="51688" y="618780"/>
                </a:lnTo>
                <a:lnTo>
                  <a:pt x="45338" y="607894"/>
                </a:lnTo>
                <a:close/>
              </a:path>
              <a:path w="103504" h="644525">
                <a:moveTo>
                  <a:pt x="96265" y="547877"/>
                </a:moveTo>
                <a:lnTo>
                  <a:pt x="92455" y="548894"/>
                </a:lnTo>
                <a:lnTo>
                  <a:pt x="58038" y="607894"/>
                </a:lnTo>
                <a:lnTo>
                  <a:pt x="58038" y="631316"/>
                </a:lnTo>
                <a:lnTo>
                  <a:pt x="59094" y="631316"/>
                </a:lnTo>
                <a:lnTo>
                  <a:pt x="103377" y="555371"/>
                </a:lnTo>
                <a:lnTo>
                  <a:pt x="102362" y="551434"/>
                </a:lnTo>
                <a:lnTo>
                  <a:pt x="96265" y="547877"/>
                </a:lnTo>
                <a:close/>
              </a:path>
              <a:path w="103504" h="644525">
                <a:moveTo>
                  <a:pt x="51688" y="618780"/>
                </a:moveTo>
                <a:lnTo>
                  <a:pt x="46227" y="628141"/>
                </a:lnTo>
                <a:lnTo>
                  <a:pt x="57150" y="628141"/>
                </a:lnTo>
                <a:lnTo>
                  <a:pt x="51688" y="618780"/>
                </a:lnTo>
                <a:close/>
              </a:path>
              <a:path w="103504" h="644525">
                <a:moveTo>
                  <a:pt x="58038" y="607894"/>
                </a:moveTo>
                <a:lnTo>
                  <a:pt x="51688" y="618780"/>
                </a:lnTo>
                <a:lnTo>
                  <a:pt x="57150" y="628141"/>
                </a:lnTo>
                <a:lnTo>
                  <a:pt x="58038" y="628141"/>
                </a:lnTo>
                <a:lnTo>
                  <a:pt x="58038" y="607894"/>
                </a:lnTo>
                <a:close/>
              </a:path>
              <a:path w="103504" h="644525">
                <a:moveTo>
                  <a:pt x="58038" y="0"/>
                </a:moveTo>
                <a:lnTo>
                  <a:pt x="45338" y="0"/>
                </a:lnTo>
                <a:lnTo>
                  <a:pt x="45338" y="607894"/>
                </a:lnTo>
                <a:lnTo>
                  <a:pt x="51688" y="618780"/>
                </a:lnTo>
                <a:lnTo>
                  <a:pt x="58038" y="607894"/>
                </a:lnTo>
                <a:lnTo>
                  <a:pt x="58038" y="0"/>
                </a:lnTo>
                <a:close/>
              </a:path>
            </a:pathLst>
          </a:custGeom>
          <a:solidFill>
            <a:srgbClr val="252525"/>
          </a:solidFill>
        </p:spPr>
        <p:txBody>
          <a:bodyPr wrap="square" lIns="0" tIns="0" rIns="0" bIns="0" rtlCol="0"/>
          <a:lstStyle/>
          <a:p>
            <a:endParaRPr/>
          </a:p>
        </p:txBody>
      </p:sp>
      <p:sp>
        <p:nvSpPr>
          <p:cNvPr id="19" name="object 19"/>
          <p:cNvSpPr/>
          <p:nvPr/>
        </p:nvSpPr>
        <p:spPr>
          <a:xfrm>
            <a:off x="5105400" y="1981200"/>
            <a:ext cx="0" cy="643890"/>
          </a:xfrm>
          <a:custGeom>
            <a:avLst/>
            <a:gdLst/>
            <a:ahLst/>
            <a:cxnLst/>
            <a:rect l="l" t="t" r="r" b="b"/>
            <a:pathLst>
              <a:path h="643889">
                <a:moveTo>
                  <a:pt x="0" y="643889"/>
                </a:moveTo>
                <a:lnTo>
                  <a:pt x="0" y="0"/>
                </a:lnTo>
              </a:path>
            </a:pathLst>
          </a:custGeom>
          <a:ln w="12700">
            <a:solidFill>
              <a:srgbClr val="252525"/>
            </a:solidFill>
          </a:ln>
        </p:spPr>
        <p:txBody>
          <a:bodyPr wrap="square" lIns="0" tIns="0" rIns="0" bIns="0" rtlCol="0"/>
          <a:lstStyle/>
          <a:p>
            <a:endParaRPr/>
          </a:p>
        </p:txBody>
      </p:sp>
      <p:sp>
        <p:nvSpPr>
          <p:cNvPr id="20" name="object 20"/>
          <p:cNvSpPr/>
          <p:nvPr/>
        </p:nvSpPr>
        <p:spPr>
          <a:xfrm>
            <a:off x="5105400" y="1929510"/>
            <a:ext cx="2514600" cy="103505"/>
          </a:xfrm>
          <a:custGeom>
            <a:avLst/>
            <a:gdLst/>
            <a:ahLst/>
            <a:cxnLst/>
            <a:rect l="l" t="t" r="r" b="b"/>
            <a:pathLst>
              <a:path w="2514600" h="103505">
                <a:moveTo>
                  <a:pt x="2489490" y="51688"/>
                </a:moveTo>
                <a:lnTo>
                  <a:pt x="2419604" y="92455"/>
                </a:lnTo>
                <a:lnTo>
                  <a:pt x="2418588" y="96265"/>
                </a:lnTo>
                <a:lnTo>
                  <a:pt x="2422144" y="102362"/>
                </a:lnTo>
                <a:lnTo>
                  <a:pt x="2425954" y="103377"/>
                </a:lnTo>
                <a:lnTo>
                  <a:pt x="2503709" y="58038"/>
                </a:lnTo>
                <a:lnTo>
                  <a:pt x="2502027" y="58038"/>
                </a:lnTo>
                <a:lnTo>
                  <a:pt x="2502027" y="57150"/>
                </a:lnTo>
                <a:lnTo>
                  <a:pt x="2498852" y="57150"/>
                </a:lnTo>
                <a:lnTo>
                  <a:pt x="2489490" y="51688"/>
                </a:lnTo>
                <a:close/>
              </a:path>
              <a:path w="2514600" h="103505">
                <a:moveTo>
                  <a:pt x="2478604" y="45338"/>
                </a:moveTo>
                <a:lnTo>
                  <a:pt x="0" y="45338"/>
                </a:lnTo>
                <a:lnTo>
                  <a:pt x="0" y="58038"/>
                </a:lnTo>
                <a:lnTo>
                  <a:pt x="2478604" y="58038"/>
                </a:lnTo>
                <a:lnTo>
                  <a:pt x="2489490" y="51688"/>
                </a:lnTo>
                <a:lnTo>
                  <a:pt x="2478604" y="45338"/>
                </a:lnTo>
                <a:close/>
              </a:path>
              <a:path w="2514600" h="103505">
                <a:moveTo>
                  <a:pt x="2503709" y="45338"/>
                </a:moveTo>
                <a:lnTo>
                  <a:pt x="2502027" y="45338"/>
                </a:lnTo>
                <a:lnTo>
                  <a:pt x="2502027" y="58038"/>
                </a:lnTo>
                <a:lnTo>
                  <a:pt x="2503709" y="58038"/>
                </a:lnTo>
                <a:lnTo>
                  <a:pt x="2514600" y="51688"/>
                </a:lnTo>
                <a:lnTo>
                  <a:pt x="2503709" y="45338"/>
                </a:lnTo>
                <a:close/>
              </a:path>
              <a:path w="2514600" h="103505">
                <a:moveTo>
                  <a:pt x="2498852" y="46227"/>
                </a:moveTo>
                <a:lnTo>
                  <a:pt x="2489490" y="51688"/>
                </a:lnTo>
                <a:lnTo>
                  <a:pt x="2498852" y="57150"/>
                </a:lnTo>
                <a:lnTo>
                  <a:pt x="2498852" y="46227"/>
                </a:lnTo>
                <a:close/>
              </a:path>
              <a:path w="2514600" h="103505">
                <a:moveTo>
                  <a:pt x="2502027" y="46227"/>
                </a:moveTo>
                <a:lnTo>
                  <a:pt x="2498852" y="46227"/>
                </a:lnTo>
                <a:lnTo>
                  <a:pt x="2498852" y="57150"/>
                </a:lnTo>
                <a:lnTo>
                  <a:pt x="2502027" y="57150"/>
                </a:lnTo>
                <a:lnTo>
                  <a:pt x="2502027" y="46227"/>
                </a:lnTo>
                <a:close/>
              </a:path>
              <a:path w="2514600" h="103505">
                <a:moveTo>
                  <a:pt x="2425954" y="0"/>
                </a:moveTo>
                <a:lnTo>
                  <a:pt x="2422144" y="1015"/>
                </a:lnTo>
                <a:lnTo>
                  <a:pt x="2418588" y="7112"/>
                </a:lnTo>
                <a:lnTo>
                  <a:pt x="2419604" y="10922"/>
                </a:lnTo>
                <a:lnTo>
                  <a:pt x="2489490" y="51688"/>
                </a:lnTo>
                <a:lnTo>
                  <a:pt x="2498852" y="46227"/>
                </a:lnTo>
                <a:lnTo>
                  <a:pt x="2502027" y="46227"/>
                </a:lnTo>
                <a:lnTo>
                  <a:pt x="2502027" y="45338"/>
                </a:lnTo>
                <a:lnTo>
                  <a:pt x="2503709" y="45338"/>
                </a:lnTo>
                <a:lnTo>
                  <a:pt x="2425954" y="0"/>
                </a:lnTo>
                <a:close/>
              </a:path>
            </a:pathLst>
          </a:custGeom>
          <a:solidFill>
            <a:srgbClr val="252525"/>
          </a:solidFill>
        </p:spPr>
        <p:txBody>
          <a:bodyPr wrap="square" lIns="0" tIns="0" rIns="0" bIns="0" rtlCol="0"/>
          <a:lstStyle/>
          <a:p>
            <a:endParaRPr/>
          </a:p>
        </p:txBody>
      </p:sp>
      <p:sp>
        <p:nvSpPr>
          <p:cNvPr id="21" name="object 21"/>
          <p:cNvSpPr/>
          <p:nvPr/>
        </p:nvSpPr>
        <p:spPr>
          <a:xfrm>
            <a:off x="5753100" y="3297935"/>
            <a:ext cx="1409700" cy="103505"/>
          </a:xfrm>
          <a:custGeom>
            <a:avLst/>
            <a:gdLst/>
            <a:ahLst/>
            <a:cxnLst/>
            <a:rect l="l" t="t" r="r" b="b"/>
            <a:pathLst>
              <a:path w="1409700" h="103504">
                <a:moveTo>
                  <a:pt x="1384481" y="51625"/>
                </a:moveTo>
                <a:lnTo>
                  <a:pt x="1314703" y="92328"/>
                </a:lnTo>
                <a:lnTo>
                  <a:pt x="1313688" y="96265"/>
                </a:lnTo>
                <a:lnTo>
                  <a:pt x="1317244" y="102362"/>
                </a:lnTo>
                <a:lnTo>
                  <a:pt x="1321053" y="103377"/>
                </a:lnTo>
                <a:lnTo>
                  <a:pt x="1398809" y="58038"/>
                </a:lnTo>
                <a:lnTo>
                  <a:pt x="1397127" y="58038"/>
                </a:lnTo>
                <a:lnTo>
                  <a:pt x="1397127" y="57150"/>
                </a:lnTo>
                <a:lnTo>
                  <a:pt x="1393952" y="57150"/>
                </a:lnTo>
                <a:lnTo>
                  <a:pt x="1384481" y="51625"/>
                </a:lnTo>
                <a:close/>
              </a:path>
              <a:path w="1409700" h="103504">
                <a:moveTo>
                  <a:pt x="1373704" y="45338"/>
                </a:moveTo>
                <a:lnTo>
                  <a:pt x="0" y="45338"/>
                </a:lnTo>
                <a:lnTo>
                  <a:pt x="0" y="58038"/>
                </a:lnTo>
                <a:lnTo>
                  <a:pt x="1373486" y="58038"/>
                </a:lnTo>
                <a:lnTo>
                  <a:pt x="1384481" y="51625"/>
                </a:lnTo>
                <a:lnTo>
                  <a:pt x="1373704" y="45338"/>
                </a:lnTo>
                <a:close/>
              </a:path>
              <a:path w="1409700" h="103504">
                <a:moveTo>
                  <a:pt x="1398837" y="45338"/>
                </a:moveTo>
                <a:lnTo>
                  <a:pt x="1397127" y="45338"/>
                </a:lnTo>
                <a:lnTo>
                  <a:pt x="1397127" y="58038"/>
                </a:lnTo>
                <a:lnTo>
                  <a:pt x="1398809" y="58038"/>
                </a:lnTo>
                <a:lnTo>
                  <a:pt x="1409700" y="51688"/>
                </a:lnTo>
                <a:lnTo>
                  <a:pt x="1398837" y="45338"/>
                </a:lnTo>
                <a:close/>
              </a:path>
              <a:path w="1409700" h="103504">
                <a:moveTo>
                  <a:pt x="1393952" y="46100"/>
                </a:moveTo>
                <a:lnTo>
                  <a:pt x="1384481" y="51625"/>
                </a:lnTo>
                <a:lnTo>
                  <a:pt x="1393952" y="57150"/>
                </a:lnTo>
                <a:lnTo>
                  <a:pt x="1393952" y="46100"/>
                </a:lnTo>
                <a:close/>
              </a:path>
              <a:path w="1409700" h="103504">
                <a:moveTo>
                  <a:pt x="1397127" y="46100"/>
                </a:moveTo>
                <a:lnTo>
                  <a:pt x="1393952" y="46100"/>
                </a:lnTo>
                <a:lnTo>
                  <a:pt x="1393952" y="57150"/>
                </a:lnTo>
                <a:lnTo>
                  <a:pt x="1397127" y="57150"/>
                </a:lnTo>
                <a:lnTo>
                  <a:pt x="1397127" y="46100"/>
                </a:lnTo>
                <a:close/>
              </a:path>
              <a:path w="1409700" h="103504">
                <a:moveTo>
                  <a:pt x="1321053" y="0"/>
                </a:moveTo>
                <a:lnTo>
                  <a:pt x="1317244" y="1015"/>
                </a:lnTo>
                <a:lnTo>
                  <a:pt x="1315466" y="3937"/>
                </a:lnTo>
                <a:lnTo>
                  <a:pt x="1313688" y="6985"/>
                </a:lnTo>
                <a:lnTo>
                  <a:pt x="1314703" y="10922"/>
                </a:lnTo>
                <a:lnTo>
                  <a:pt x="1384481" y="51625"/>
                </a:lnTo>
                <a:lnTo>
                  <a:pt x="1393952" y="46100"/>
                </a:lnTo>
                <a:lnTo>
                  <a:pt x="1397127" y="46100"/>
                </a:lnTo>
                <a:lnTo>
                  <a:pt x="1397127" y="45338"/>
                </a:lnTo>
                <a:lnTo>
                  <a:pt x="1398837" y="45338"/>
                </a:lnTo>
                <a:lnTo>
                  <a:pt x="1324102" y="1650"/>
                </a:lnTo>
                <a:lnTo>
                  <a:pt x="1321053" y="0"/>
                </a:lnTo>
                <a:close/>
              </a:path>
            </a:pathLst>
          </a:custGeom>
          <a:solidFill>
            <a:srgbClr val="252525"/>
          </a:solidFill>
        </p:spPr>
        <p:txBody>
          <a:bodyPr wrap="square" lIns="0" tIns="0" rIns="0" bIns="0" rtlCol="0"/>
          <a:lstStyle/>
          <a:p>
            <a:endParaRPr/>
          </a:p>
        </p:txBody>
      </p:sp>
      <p:sp>
        <p:nvSpPr>
          <p:cNvPr id="22" name="object 22"/>
          <p:cNvSpPr/>
          <p:nvPr/>
        </p:nvSpPr>
        <p:spPr>
          <a:xfrm>
            <a:off x="5151501" y="4079366"/>
            <a:ext cx="0" cy="1028700"/>
          </a:xfrm>
          <a:custGeom>
            <a:avLst/>
            <a:gdLst/>
            <a:ahLst/>
            <a:cxnLst/>
            <a:rect l="l" t="t" r="r" b="b"/>
            <a:pathLst>
              <a:path h="1028700">
                <a:moveTo>
                  <a:pt x="0" y="0"/>
                </a:moveTo>
                <a:lnTo>
                  <a:pt x="0" y="1028191"/>
                </a:lnTo>
              </a:path>
            </a:pathLst>
          </a:custGeom>
          <a:ln w="12700">
            <a:solidFill>
              <a:srgbClr val="252525"/>
            </a:solidFill>
          </a:ln>
        </p:spPr>
        <p:txBody>
          <a:bodyPr wrap="square" lIns="0" tIns="0" rIns="0" bIns="0" rtlCol="0"/>
          <a:lstStyle/>
          <a:p>
            <a:endParaRPr/>
          </a:p>
        </p:txBody>
      </p:sp>
      <p:sp>
        <p:nvSpPr>
          <p:cNvPr id="23" name="object 23"/>
          <p:cNvSpPr/>
          <p:nvPr/>
        </p:nvSpPr>
        <p:spPr>
          <a:xfrm>
            <a:off x="5151501" y="5055870"/>
            <a:ext cx="1981835" cy="103505"/>
          </a:xfrm>
          <a:custGeom>
            <a:avLst/>
            <a:gdLst/>
            <a:ahLst/>
            <a:cxnLst/>
            <a:rect l="l" t="t" r="r" b="b"/>
            <a:pathLst>
              <a:path w="1981834" h="103504">
                <a:moveTo>
                  <a:pt x="1956090" y="51688"/>
                </a:moveTo>
                <a:lnTo>
                  <a:pt x="1886203" y="92455"/>
                </a:lnTo>
                <a:lnTo>
                  <a:pt x="1885188" y="96265"/>
                </a:lnTo>
                <a:lnTo>
                  <a:pt x="1888744" y="102361"/>
                </a:lnTo>
                <a:lnTo>
                  <a:pt x="1892680" y="103377"/>
                </a:lnTo>
                <a:lnTo>
                  <a:pt x="1970436" y="58038"/>
                </a:lnTo>
                <a:lnTo>
                  <a:pt x="1968753" y="58038"/>
                </a:lnTo>
                <a:lnTo>
                  <a:pt x="1968753" y="57149"/>
                </a:lnTo>
                <a:lnTo>
                  <a:pt x="1965452" y="57149"/>
                </a:lnTo>
                <a:lnTo>
                  <a:pt x="1956090" y="51688"/>
                </a:lnTo>
                <a:close/>
              </a:path>
              <a:path w="1981834" h="103504">
                <a:moveTo>
                  <a:pt x="1945204" y="45338"/>
                </a:moveTo>
                <a:lnTo>
                  <a:pt x="0" y="45338"/>
                </a:lnTo>
                <a:lnTo>
                  <a:pt x="0" y="58038"/>
                </a:lnTo>
                <a:lnTo>
                  <a:pt x="1945204" y="58038"/>
                </a:lnTo>
                <a:lnTo>
                  <a:pt x="1956090" y="51688"/>
                </a:lnTo>
                <a:lnTo>
                  <a:pt x="1945204" y="45338"/>
                </a:lnTo>
                <a:close/>
              </a:path>
              <a:path w="1981834" h="103504">
                <a:moveTo>
                  <a:pt x="1970436" y="45338"/>
                </a:moveTo>
                <a:lnTo>
                  <a:pt x="1968753" y="45338"/>
                </a:lnTo>
                <a:lnTo>
                  <a:pt x="1968753" y="58038"/>
                </a:lnTo>
                <a:lnTo>
                  <a:pt x="1970436" y="58038"/>
                </a:lnTo>
                <a:lnTo>
                  <a:pt x="1981327" y="51688"/>
                </a:lnTo>
                <a:lnTo>
                  <a:pt x="1970436" y="45338"/>
                </a:lnTo>
                <a:close/>
              </a:path>
              <a:path w="1981834" h="103504">
                <a:moveTo>
                  <a:pt x="1965452" y="46227"/>
                </a:moveTo>
                <a:lnTo>
                  <a:pt x="1956090" y="51688"/>
                </a:lnTo>
                <a:lnTo>
                  <a:pt x="1965452" y="57149"/>
                </a:lnTo>
                <a:lnTo>
                  <a:pt x="1965452" y="46227"/>
                </a:lnTo>
                <a:close/>
              </a:path>
              <a:path w="1981834" h="103504">
                <a:moveTo>
                  <a:pt x="1968753" y="46227"/>
                </a:moveTo>
                <a:lnTo>
                  <a:pt x="1965452" y="46227"/>
                </a:lnTo>
                <a:lnTo>
                  <a:pt x="1965452" y="57149"/>
                </a:lnTo>
                <a:lnTo>
                  <a:pt x="1968753" y="57149"/>
                </a:lnTo>
                <a:lnTo>
                  <a:pt x="1968753" y="46227"/>
                </a:lnTo>
                <a:close/>
              </a:path>
              <a:path w="1981834" h="103504">
                <a:moveTo>
                  <a:pt x="1892680" y="0"/>
                </a:moveTo>
                <a:lnTo>
                  <a:pt x="1888744" y="1015"/>
                </a:lnTo>
                <a:lnTo>
                  <a:pt x="1885188" y="7111"/>
                </a:lnTo>
                <a:lnTo>
                  <a:pt x="1886203" y="10921"/>
                </a:lnTo>
                <a:lnTo>
                  <a:pt x="1956090" y="51688"/>
                </a:lnTo>
                <a:lnTo>
                  <a:pt x="1965452" y="46227"/>
                </a:lnTo>
                <a:lnTo>
                  <a:pt x="1968753" y="46227"/>
                </a:lnTo>
                <a:lnTo>
                  <a:pt x="1968753" y="45338"/>
                </a:lnTo>
                <a:lnTo>
                  <a:pt x="1970436" y="45338"/>
                </a:lnTo>
                <a:lnTo>
                  <a:pt x="1892680" y="0"/>
                </a:lnTo>
                <a:close/>
              </a:path>
            </a:pathLst>
          </a:custGeom>
          <a:solidFill>
            <a:srgbClr val="252525"/>
          </a:solidFill>
        </p:spPr>
        <p:txBody>
          <a:bodyPr wrap="square" lIns="0" tIns="0" rIns="0" bIns="0" rtlCol="0"/>
          <a:lstStyle/>
          <a:p>
            <a:endParaRPr/>
          </a:p>
        </p:txBody>
      </p:sp>
      <p:sp>
        <p:nvSpPr>
          <p:cNvPr id="24" name="object 24"/>
          <p:cNvSpPr/>
          <p:nvPr/>
        </p:nvSpPr>
        <p:spPr>
          <a:xfrm>
            <a:off x="4735195" y="4072890"/>
            <a:ext cx="0" cy="1562100"/>
          </a:xfrm>
          <a:custGeom>
            <a:avLst/>
            <a:gdLst/>
            <a:ahLst/>
            <a:cxnLst/>
            <a:rect l="l" t="t" r="r" b="b"/>
            <a:pathLst>
              <a:path h="1562100">
                <a:moveTo>
                  <a:pt x="0" y="0"/>
                </a:moveTo>
                <a:lnTo>
                  <a:pt x="0" y="1561617"/>
                </a:lnTo>
              </a:path>
            </a:pathLst>
          </a:custGeom>
          <a:ln w="12700">
            <a:solidFill>
              <a:srgbClr val="252525"/>
            </a:solidFill>
          </a:ln>
        </p:spPr>
        <p:txBody>
          <a:bodyPr wrap="square" lIns="0" tIns="0" rIns="0" bIns="0" rtlCol="0"/>
          <a:lstStyle/>
          <a:p>
            <a:endParaRPr/>
          </a:p>
        </p:txBody>
      </p:sp>
      <p:sp>
        <p:nvSpPr>
          <p:cNvPr id="25" name="object 25"/>
          <p:cNvSpPr/>
          <p:nvPr/>
        </p:nvSpPr>
        <p:spPr>
          <a:xfrm>
            <a:off x="4735067" y="5582792"/>
            <a:ext cx="2428240" cy="103505"/>
          </a:xfrm>
          <a:custGeom>
            <a:avLst/>
            <a:gdLst/>
            <a:ahLst/>
            <a:cxnLst/>
            <a:rect l="l" t="t" r="r" b="b"/>
            <a:pathLst>
              <a:path w="2428240" h="103504">
                <a:moveTo>
                  <a:pt x="2402576" y="51714"/>
                </a:moveTo>
                <a:lnTo>
                  <a:pt x="2332736" y="92443"/>
                </a:lnTo>
                <a:lnTo>
                  <a:pt x="2331720" y="96329"/>
                </a:lnTo>
                <a:lnTo>
                  <a:pt x="2335276" y="102387"/>
                </a:lnTo>
                <a:lnTo>
                  <a:pt x="2339086" y="103416"/>
                </a:lnTo>
                <a:lnTo>
                  <a:pt x="2416844" y="58064"/>
                </a:lnTo>
                <a:lnTo>
                  <a:pt x="2415159" y="58064"/>
                </a:lnTo>
                <a:lnTo>
                  <a:pt x="2415159" y="57200"/>
                </a:lnTo>
                <a:lnTo>
                  <a:pt x="2411984" y="57200"/>
                </a:lnTo>
                <a:lnTo>
                  <a:pt x="2402576" y="51714"/>
                </a:lnTo>
                <a:close/>
              </a:path>
              <a:path w="2428240" h="103504">
                <a:moveTo>
                  <a:pt x="2391687" y="45364"/>
                </a:moveTo>
                <a:lnTo>
                  <a:pt x="0" y="45364"/>
                </a:lnTo>
                <a:lnTo>
                  <a:pt x="0" y="58064"/>
                </a:lnTo>
                <a:lnTo>
                  <a:pt x="2391687" y="58064"/>
                </a:lnTo>
                <a:lnTo>
                  <a:pt x="2402576" y="51714"/>
                </a:lnTo>
                <a:lnTo>
                  <a:pt x="2391687" y="45364"/>
                </a:lnTo>
                <a:close/>
              </a:path>
              <a:path w="2428240" h="103504">
                <a:moveTo>
                  <a:pt x="2416847" y="45364"/>
                </a:moveTo>
                <a:lnTo>
                  <a:pt x="2415159" y="45364"/>
                </a:lnTo>
                <a:lnTo>
                  <a:pt x="2415159" y="58064"/>
                </a:lnTo>
                <a:lnTo>
                  <a:pt x="2416844" y="58064"/>
                </a:lnTo>
                <a:lnTo>
                  <a:pt x="2427732" y="51714"/>
                </a:lnTo>
                <a:lnTo>
                  <a:pt x="2416847" y="45364"/>
                </a:lnTo>
                <a:close/>
              </a:path>
              <a:path w="2428240" h="103504">
                <a:moveTo>
                  <a:pt x="2411984" y="46227"/>
                </a:moveTo>
                <a:lnTo>
                  <a:pt x="2402576" y="51714"/>
                </a:lnTo>
                <a:lnTo>
                  <a:pt x="2411984" y="57200"/>
                </a:lnTo>
                <a:lnTo>
                  <a:pt x="2411984" y="46227"/>
                </a:lnTo>
                <a:close/>
              </a:path>
              <a:path w="2428240" h="103504">
                <a:moveTo>
                  <a:pt x="2415159" y="46227"/>
                </a:moveTo>
                <a:lnTo>
                  <a:pt x="2411984" y="46227"/>
                </a:lnTo>
                <a:lnTo>
                  <a:pt x="2411984" y="57200"/>
                </a:lnTo>
                <a:lnTo>
                  <a:pt x="2415159" y="57200"/>
                </a:lnTo>
                <a:lnTo>
                  <a:pt x="2415159" y="46227"/>
                </a:lnTo>
                <a:close/>
              </a:path>
              <a:path w="2428240" h="103504">
                <a:moveTo>
                  <a:pt x="2339086" y="0"/>
                </a:moveTo>
                <a:lnTo>
                  <a:pt x="2335276" y="1015"/>
                </a:lnTo>
                <a:lnTo>
                  <a:pt x="2331720" y="7086"/>
                </a:lnTo>
                <a:lnTo>
                  <a:pt x="2332736" y="10985"/>
                </a:lnTo>
                <a:lnTo>
                  <a:pt x="2402576" y="51714"/>
                </a:lnTo>
                <a:lnTo>
                  <a:pt x="2411984" y="46227"/>
                </a:lnTo>
                <a:lnTo>
                  <a:pt x="2415159" y="46227"/>
                </a:lnTo>
                <a:lnTo>
                  <a:pt x="2415159" y="45364"/>
                </a:lnTo>
                <a:lnTo>
                  <a:pt x="2416847" y="45364"/>
                </a:lnTo>
                <a:lnTo>
                  <a:pt x="2339086" y="0"/>
                </a:lnTo>
                <a:close/>
              </a:path>
            </a:pathLst>
          </a:custGeom>
          <a:solidFill>
            <a:srgbClr val="252525"/>
          </a:solidFill>
        </p:spPr>
        <p:txBody>
          <a:bodyPr wrap="square" lIns="0" tIns="0" rIns="0" bIns="0" rtlCol="0"/>
          <a:lstStyle/>
          <a:p>
            <a:endParaRPr/>
          </a:p>
        </p:txBody>
      </p:sp>
      <p:sp>
        <p:nvSpPr>
          <p:cNvPr id="26" name="object 26"/>
          <p:cNvSpPr txBox="1"/>
          <p:nvPr/>
        </p:nvSpPr>
        <p:spPr>
          <a:xfrm>
            <a:off x="762000" y="1624329"/>
            <a:ext cx="1600200" cy="259045"/>
          </a:xfrm>
          <a:prstGeom prst="rect">
            <a:avLst/>
          </a:prstGeom>
        </p:spPr>
        <p:txBody>
          <a:bodyPr vert="horz" wrap="square" lIns="0" tIns="12700" rIns="0" bIns="0" rtlCol="0">
            <a:spAutoFit/>
          </a:bodyPr>
          <a:lstStyle/>
          <a:p>
            <a:pPr marL="12700">
              <a:lnSpc>
                <a:spcPct val="100000"/>
              </a:lnSpc>
              <a:spcBef>
                <a:spcPts val="100"/>
              </a:spcBef>
            </a:pPr>
            <a:r>
              <a:rPr sz="1600" b="1" spc="-125" dirty="0">
                <a:latin typeface="Arial"/>
                <a:cs typeface="Arial"/>
              </a:rPr>
              <a:t>EMPLOYEE</a:t>
            </a:r>
            <a:r>
              <a:rPr sz="1600" b="1" spc="-120" dirty="0">
                <a:latin typeface="Arial"/>
                <a:cs typeface="Arial"/>
              </a:rPr>
              <a:t> </a:t>
            </a:r>
            <a:r>
              <a:rPr sz="1600" b="1" spc="-100" dirty="0">
                <a:latin typeface="Arial"/>
                <a:cs typeface="Arial"/>
              </a:rPr>
              <a:t>DATA</a:t>
            </a:r>
            <a:endParaRPr sz="1600" b="1">
              <a:latin typeface="Arial"/>
              <a:cs typeface="Arial"/>
            </a:endParaRPr>
          </a:p>
        </p:txBody>
      </p:sp>
      <p:sp>
        <p:nvSpPr>
          <p:cNvPr id="27" name="object 27"/>
          <p:cNvSpPr txBox="1"/>
          <p:nvPr/>
        </p:nvSpPr>
        <p:spPr>
          <a:xfrm>
            <a:off x="231140" y="3106928"/>
            <a:ext cx="835660" cy="659155"/>
          </a:xfrm>
          <a:prstGeom prst="rect">
            <a:avLst/>
          </a:prstGeom>
        </p:spPr>
        <p:txBody>
          <a:bodyPr vert="horz" wrap="square" lIns="0" tIns="12700" rIns="0" bIns="0" rtlCol="0">
            <a:spAutoFit/>
          </a:bodyPr>
          <a:lstStyle/>
          <a:p>
            <a:pPr marL="12700">
              <a:lnSpc>
                <a:spcPct val="100000"/>
              </a:lnSpc>
              <a:spcBef>
                <a:spcPts val="100"/>
              </a:spcBef>
            </a:pPr>
            <a:r>
              <a:rPr sz="1400" b="1" spc="-65" dirty="0">
                <a:latin typeface="Arial"/>
                <a:cs typeface="Arial"/>
              </a:rPr>
              <a:t>Emp</a:t>
            </a:r>
            <a:r>
              <a:rPr sz="1400" b="1" spc="-10" dirty="0">
                <a:latin typeface="Arial"/>
                <a:cs typeface="Arial"/>
              </a:rPr>
              <a:t>lo</a:t>
            </a:r>
            <a:r>
              <a:rPr sz="1400" b="1" spc="-20" dirty="0">
                <a:latin typeface="Arial"/>
                <a:cs typeface="Arial"/>
              </a:rPr>
              <a:t>y</a:t>
            </a:r>
            <a:r>
              <a:rPr sz="1400" b="1" spc="-60" dirty="0">
                <a:latin typeface="Arial"/>
                <a:cs typeface="Arial"/>
              </a:rPr>
              <a:t>e</a:t>
            </a:r>
            <a:r>
              <a:rPr sz="1400" b="1" spc="-55" dirty="0">
                <a:latin typeface="Arial"/>
                <a:cs typeface="Arial"/>
              </a:rPr>
              <a:t>e</a:t>
            </a:r>
            <a:endParaRPr sz="1400" b="1">
              <a:latin typeface="Arial"/>
              <a:cs typeface="Arial"/>
            </a:endParaRPr>
          </a:p>
          <a:p>
            <a:pPr marL="12700" marR="50800">
              <a:lnSpc>
                <a:spcPct val="100000"/>
              </a:lnSpc>
            </a:pPr>
            <a:r>
              <a:rPr sz="1400" b="1" dirty="0">
                <a:latin typeface="Arial"/>
                <a:cs typeface="Arial"/>
              </a:rPr>
              <a:t>/file  </a:t>
            </a:r>
            <a:r>
              <a:rPr sz="1400" b="1" spc="-20" dirty="0">
                <a:latin typeface="Arial"/>
                <a:cs typeface="Arial"/>
              </a:rPr>
              <a:t>data</a:t>
            </a:r>
            <a:r>
              <a:rPr sz="1400" b="1" spc="-15" dirty="0">
                <a:latin typeface="Arial"/>
                <a:cs typeface="Arial"/>
              </a:rPr>
              <a:t>b</a:t>
            </a:r>
            <a:r>
              <a:rPr sz="1400" b="1" spc="-80" dirty="0">
                <a:latin typeface="Arial"/>
                <a:cs typeface="Arial"/>
              </a:rPr>
              <a:t>ase</a:t>
            </a:r>
            <a:endParaRPr sz="1400" b="1">
              <a:latin typeface="Arial"/>
              <a:cs typeface="Arial"/>
            </a:endParaRPr>
          </a:p>
        </p:txBody>
      </p:sp>
      <p:sp>
        <p:nvSpPr>
          <p:cNvPr id="28" name="object 28"/>
          <p:cNvSpPr txBox="1"/>
          <p:nvPr/>
        </p:nvSpPr>
        <p:spPr>
          <a:xfrm>
            <a:off x="5642228" y="1471929"/>
            <a:ext cx="1901572" cy="289823"/>
          </a:xfrm>
          <a:prstGeom prst="rect">
            <a:avLst/>
          </a:prstGeom>
        </p:spPr>
        <p:txBody>
          <a:bodyPr vert="horz" wrap="square" lIns="0" tIns="12700" rIns="0" bIns="0" rtlCol="0">
            <a:spAutoFit/>
          </a:bodyPr>
          <a:lstStyle/>
          <a:p>
            <a:pPr marL="12700">
              <a:lnSpc>
                <a:spcPct val="100000"/>
              </a:lnSpc>
              <a:spcBef>
                <a:spcPts val="100"/>
              </a:spcBef>
            </a:pPr>
            <a:r>
              <a:rPr b="1" spc="-100" dirty="0">
                <a:latin typeface="Arial"/>
                <a:cs typeface="Arial"/>
              </a:rPr>
              <a:t>To </a:t>
            </a:r>
            <a:r>
              <a:rPr b="1" spc="-30" dirty="0">
                <a:latin typeface="Arial"/>
                <a:cs typeface="Arial"/>
              </a:rPr>
              <a:t>general</a:t>
            </a:r>
            <a:r>
              <a:rPr b="1" spc="-105" dirty="0">
                <a:latin typeface="Arial"/>
                <a:cs typeface="Arial"/>
              </a:rPr>
              <a:t> </a:t>
            </a:r>
            <a:r>
              <a:rPr b="1" spc="-20" dirty="0">
                <a:latin typeface="Arial"/>
                <a:cs typeface="Arial"/>
              </a:rPr>
              <a:t>ledger</a:t>
            </a:r>
            <a:endParaRPr b="1">
              <a:latin typeface="Arial"/>
              <a:cs typeface="Arial"/>
            </a:endParaRPr>
          </a:p>
        </p:txBody>
      </p:sp>
      <p:sp>
        <p:nvSpPr>
          <p:cNvPr id="29" name="object 29"/>
          <p:cNvSpPr txBox="1"/>
          <p:nvPr/>
        </p:nvSpPr>
        <p:spPr>
          <a:xfrm>
            <a:off x="7239000" y="3868928"/>
            <a:ext cx="1219199" cy="505267"/>
          </a:xfrm>
          <a:prstGeom prst="rect">
            <a:avLst/>
          </a:prstGeom>
        </p:spPr>
        <p:txBody>
          <a:bodyPr vert="horz" wrap="square" lIns="0" tIns="12700" rIns="0" bIns="0" rtlCol="0">
            <a:spAutoFit/>
          </a:bodyPr>
          <a:lstStyle/>
          <a:p>
            <a:pPr marL="205740" marR="5080" indent="-193675">
              <a:lnSpc>
                <a:spcPct val="100000"/>
              </a:lnSpc>
              <a:spcBef>
                <a:spcPts val="100"/>
              </a:spcBef>
            </a:pPr>
            <a:r>
              <a:rPr sz="1600" b="1" spc="-35" dirty="0">
                <a:latin typeface="Arial"/>
                <a:cs typeface="Arial"/>
              </a:rPr>
              <a:t>M</a:t>
            </a:r>
            <a:r>
              <a:rPr sz="1600" b="1" spc="-30" dirty="0">
                <a:latin typeface="Arial"/>
                <a:cs typeface="Arial"/>
              </a:rPr>
              <a:t>a</a:t>
            </a:r>
            <a:r>
              <a:rPr sz="1600" b="1" spc="-50" dirty="0">
                <a:latin typeface="Arial"/>
                <a:cs typeface="Arial"/>
              </a:rPr>
              <a:t>n</a:t>
            </a:r>
            <a:r>
              <a:rPr sz="1600" b="1" spc="-55" dirty="0">
                <a:latin typeface="Arial"/>
                <a:cs typeface="Arial"/>
              </a:rPr>
              <a:t>a</a:t>
            </a:r>
            <a:r>
              <a:rPr sz="1600" b="1" spc="-40" dirty="0">
                <a:latin typeface="Arial"/>
                <a:cs typeface="Arial"/>
              </a:rPr>
              <a:t>g</a:t>
            </a:r>
            <a:r>
              <a:rPr sz="1600" b="1" spc="-45" dirty="0">
                <a:latin typeface="Arial"/>
                <a:cs typeface="Arial"/>
              </a:rPr>
              <a:t>e</a:t>
            </a:r>
            <a:r>
              <a:rPr sz="1600" b="1" spc="-35" dirty="0">
                <a:latin typeface="Arial"/>
                <a:cs typeface="Arial"/>
              </a:rPr>
              <a:t>me</a:t>
            </a:r>
            <a:r>
              <a:rPr sz="1600" b="1" spc="-30" dirty="0">
                <a:latin typeface="Arial"/>
                <a:cs typeface="Arial"/>
              </a:rPr>
              <a:t>n</a:t>
            </a:r>
            <a:r>
              <a:rPr sz="1600" b="1" spc="95" dirty="0">
                <a:latin typeface="Arial"/>
                <a:cs typeface="Arial"/>
              </a:rPr>
              <a:t>t  </a:t>
            </a:r>
            <a:r>
              <a:rPr sz="1600" b="1" spc="-5" dirty="0">
                <a:latin typeface="Arial"/>
                <a:cs typeface="Arial"/>
              </a:rPr>
              <a:t>reports</a:t>
            </a:r>
            <a:endParaRPr sz="1600" b="1">
              <a:latin typeface="Arial"/>
              <a:cs typeface="Arial"/>
            </a:endParaRPr>
          </a:p>
        </p:txBody>
      </p:sp>
      <p:sp>
        <p:nvSpPr>
          <p:cNvPr id="30" name="object 30"/>
          <p:cNvSpPr txBox="1"/>
          <p:nvPr/>
        </p:nvSpPr>
        <p:spPr>
          <a:xfrm>
            <a:off x="5638800" y="4419601"/>
            <a:ext cx="1447800" cy="505267"/>
          </a:xfrm>
          <a:prstGeom prst="rect">
            <a:avLst/>
          </a:prstGeom>
        </p:spPr>
        <p:txBody>
          <a:bodyPr vert="horz" wrap="square" lIns="0" tIns="12700" rIns="0" bIns="0" rtlCol="0">
            <a:spAutoFit/>
          </a:bodyPr>
          <a:lstStyle/>
          <a:p>
            <a:pPr marL="12700">
              <a:lnSpc>
                <a:spcPct val="100000"/>
              </a:lnSpc>
              <a:spcBef>
                <a:spcPts val="100"/>
              </a:spcBef>
            </a:pPr>
            <a:r>
              <a:rPr sz="1600" b="1" spc="-100" dirty="0">
                <a:latin typeface="Arial"/>
                <a:cs typeface="Arial"/>
              </a:rPr>
              <a:t>To</a:t>
            </a:r>
            <a:r>
              <a:rPr sz="1600" b="1" spc="-150" dirty="0">
                <a:latin typeface="Arial"/>
                <a:cs typeface="Arial"/>
              </a:rPr>
              <a:t> </a:t>
            </a:r>
            <a:r>
              <a:rPr sz="1600" b="1" spc="-10" dirty="0">
                <a:latin typeface="Arial"/>
                <a:cs typeface="Arial"/>
              </a:rPr>
              <a:t>government</a:t>
            </a:r>
            <a:endParaRPr sz="1600" b="1">
              <a:latin typeface="Arial"/>
              <a:cs typeface="Arial"/>
            </a:endParaRPr>
          </a:p>
          <a:p>
            <a:pPr marL="12700">
              <a:lnSpc>
                <a:spcPct val="100000"/>
              </a:lnSpc>
            </a:pPr>
            <a:r>
              <a:rPr sz="1600" b="1" spc="-50" dirty="0">
                <a:latin typeface="Arial"/>
                <a:cs typeface="Arial"/>
              </a:rPr>
              <a:t>agencies</a:t>
            </a:r>
            <a:endParaRPr sz="1600" b="1">
              <a:latin typeface="Arial"/>
              <a:cs typeface="Arial"/>
            </a:endParaRPr>
          </a:p>
        </p:txBody>
      </p:sp>
      <p:sp>
        <p:nvSpPr>
          <p:cNvPr id="31" name="object 31"/>
          <p:cNvSpPr txBox="1"/>
          <p:nvPr/>
        </p:nvSpPr>
        <p:spPr>
          <a:xfrm>
            <a:off x="5527928" y="5300853"/>
            <a:ext cx="1863472" cy="228268"/>
          </a:xfrm>
          <a:prstGeom prst="rect">
            <a:avLst/>
          </a:prstGeom>
        </p:spPr>
        <p:txBody>
          <a:bodyPr vert="horz" wrap="square" lIns="0" tIns="12700" rIns="0" bIns="0" rtlCol="0">
            <a:spAutoFit/>
          </a:bodyPr>
          <a:lstStyle/>
          <a:p>
            <a:pPr marL="12700">
              <a:lnSpc>
                <a:spcPct val="100000"/>
              </a:lnSpc>
              <a:spcBef>
                <a:spcPts val="100"/>
              </a:spcBef>
            </a:pPr>
            <a:r>
              <a:rPr sz="1400" b="1" spc="-45" dirty="0">
                <a:latin typeface="Arial"/>
                <a:cs typeface="Arial"/>
              </a:rPr>
              <a:t>Employee</a:t>
            </a:r>
            <a:r>
              <a:rPr sz="1400" b="1" spc="-120" dirty="0">
                <a:latin typeface="Arial"/>
                <a:cs typeface="Arial"/>
              </a:rPr>
              <a:t> </a:t>
            </a:r>
            <a:r>
              <a:rPr sz="1400" b="1" spc="-50" dirty="0">
                <a:latin typeface="Arial"/>
                <a:cs typeface="Arial"/>
              </a:rPr>
              <a:t>paychecks</a:t>
            </a:r>
            <a:endParaRPr sz="1400" b="1">
              <a:latin typeface="Arial"/>
              <a:cs typeface="Arial"/>
            </a:endParaRPr>
          </a:p>
        </p:txBody>
      </p:sp>
      <p:sp>
        <p:nvSpPr>
          <p:cNvPr id="32" name="object 32"/>
          <p:cNvSpPr txBox="1"/>
          <p:nvPr/>
        </p:nvSpPr>
        <p:spPr>
          <a:xfrm>
            <a:off x="3279775" y="5892495"/>
            <a:ext cx="499745" cy="391160"/>
          </a:xfrm>
          <a:prstGeom prst="rect">
            <a:avLst/>
          </a:prstGeom>
        </p:spPr>
        <p:txBody>
          <a:bodyPr vert="horz" wrap="square" lIns="0" tIns="12700" rIns="0" bIns="0" rtlCol="0">
            <a:spAutoFit/>
          </a:bodyPr>
          <a:lstStyle/>
          <a:p>
            <a:pPr marL="12700" marR="5080">
              <a:lnSpc>
                <a:spcPct val="100000"/>
              </a:lnSpc>
              <a:spcBef>
                <a:spcPts val="100"/>
              </a:spcBef>
            </a:pPr>
            <a:r>
              <a:rPr sz="1200" spc="-35" dirty="0">
                <a:latin typeface="Arial"/>
                <a:cs typeface="Arial"/>
              </a:rPr>
              <a:t>Online  </a:t>
            </a:r>
            <a:r>
              <a:rPr sz="1200" dirty="0">
                <a:latin typeface="Arial"/>
                <a:cs typeface="Arial"/>
              </a:rPr>
              <a:t>q</a:t>
            </a:r>
            <a:r>
              <a:rPr sz="1200" spc="-25" dirty="0">
                <a:latin typeface="Arial"/>
                <a:cs typeface="Arial"/>
              </a:rPr>
              <a:t>u</a:t>
            </a:r>
            <a:r>
              <a:rPr sz="1200" spc="-60" dirty="0">
                <a:latin typeface="Arial"/>
                <a:cs typeface="Arial"/>
              </a:rPr>
              <a:t>e</a:t>
            </a:r>
            <a:r>
              <a:rPr sz="1200" spc="15" dirty="0">
                <a:latin typeface="Arial"/>
                <a:cs typeface="Arial"/>
              </a:rPr>
              <a:t>r</a:t>
            </a:r>
            <a:r>
              <a:rPr sz="1200" spc="-55" dirty="0">
                <a:latin typeface="Arial"/>
                <a:cs typeface="Arial"/>
              </a:rPr>
              <a:t>ies</a:t>
            </a:r>
            <a:endParaRPr sz="1200">
              <a:latin typeface="Arial"/>
              <a:cs typeface="Arial"/>
            </a:endParaRPr>
          </a:p>
        </p:txBody>
      </p:sp>
      <p:sp>
        <p:nvSpPr>
          <p:cNvPr id="33" name="object 33"/>
          <p:cNvSpPr txBox="1"/>
          <p:nvPr/>
        </p:nvSpPr>
        <p:spPr>
          <a:xfrm>
            <a:off x="728573" y="4097528"/>
            <a:ext cx="1862227" cy="1397819"/>
          </a:xfrm>
          <a:prstGeom prst="rect">
            <a:avLst/>
          </a:prstGeom>
        </p:spPr>
        <p:txBody>
          <a:bodyPr vert="horz" wrap="square" lIns="0" tIns="12700" rIns="0" bIns="0" rtlCol="0">
            <a:spAutoFit/>
          </a:bodyPr>
          <a:lstStyle/>
          <a:p>
            <a:pPr marL="12700" algn="just">
              <a:lnSpc>
                <a:spcPct val="100000"/>
              </a:lnSpc>
              <a:spcBef>
                <a:spcPts val="100"/>
              </a:spcBef>
            </a:pPr>
            <a:r>
              <a:rPr spc="-45">
                <a:latin typeface="Arial"/>
                <a:cs typeface="Arial"/>
              </a:rPr>
              <a:t>Employee</a:t>
            </a:r>
            <a:r>
              <a:rPr spc="-110">
                <a:latin typeface="Arial"/>
                <a:cs typeface="Arial"/>
              </a:rPr>
              <a:t> </a:t>
            </a:r>
            <a:r>
              <a:rPr spc="-20" smtClean="0">
                <a:latin typeface="Arial"/>
                <a:cs typeface="Arial"/>
              </a:rPr>
              <a:t>number</a:t>
            </a:r>
            <a:r>
              <a:rPr lang="en-US" spc="-20" dirty="0" smtClean="0">
                <a:latin typeface="Arial"/>
                <a:cs typeface="Arial"/>
              </a:rPr>
              <a:t> </a:t>
            </a:r>
            <a:r>
              <a:rPr spc="-50" smtClean="0">
                <a:latin typeface="Arial"/>
                <a:cs typeface="Arial"/>
              </a:rPr>
              <a:t>Address  </a:t>
            </a:r>
            <a:r>
              <a:rPr spc="-110" dirty="0">
                <a:latin typeface="Arial"/>
                <a:cs typeface="Arial"/>
              </a:rPr>
              <a:t>Pa </a:t>
            </a:r>
            <a:r>
              <a:rPr spc="-5" dirty="0">
                <a:latin typeface="Arial"/>
                <a:cs typeface="Arial"/>
              </a:rPr>
              <a:t>rate  </a:t>
            </a:r>
            <a:r>
              <a:rPr spc="-75">
                <a:latin typeface="Arial"/>
                <a:cs typeface="Arial"/>
              </a:rPr>
              <a:t>Gross</a:t>
            </a:r>
            <a:r>
              <a:rPr spc="-150">
                <a:latin typeface="Arial"/>
                <a:cs typeface="Arial"/>
              </a:rPr>
              <a:t> </a:t>
            </a:r>
            <a:r>
              <a:rPr spc="-45" smtClean="0">
                <a:latin typeface="Arial"/>
                <a:cs typeface="Arial"/>
              </a:rPr>
              <a:t>pay</a:t>
            </a:r>
            <a:r>
              <a:rPr lang="en-US" spc="-45" dirty="0" smtClean="0">
                <a:latin typeface="Arial"/>
                <a:cs typeface="Arial"/>
              </a:rPr>
              <a:t> </a:t>
            </a:r>
            <a:r>
              <a:rPr spc="-50" smtClean="0">
                <a:latin typeface="Arial"/>
                <a:cs typeface="Arial"/>
              </a:rPr>
              <a:t>Federal</a:t>
            </a:r>
            <a:r>
              <a:rPr spc="-155" smtClean="0">
                <a:latin typeface="Arial"/>
                <a:cs typeface="Arial"/>
              </a:rPr>
              <a:t> </a:t>
            </a:r>
            <a:r>
              <a:rPr spc="5" dirty="0">
                <a:latin typeface="Arial"/>
                <a:cs typeface="Arial"/>
              </a:rPr>
              <a:t>tax  </a:t>
            </a:r>
            <a:r>
              <a:rPr spc="-35" dirty="0">
                <a:latin typeface="Arial"/>
                <a:cs typeface="Arial"/>
              </a:rPr>
              <a:t>Medicare  </a:t>
            </a:r>
            <a:r>
              <a:rPr spc="-30" dirty="0">
                <a:latin typeface="Arial"/>
                <a:cs typeface="Arial"/>
              </a:rPr>
              <a:t>State </a:t>
            </a:r>
            <a:r>
              <a:rPr spc="5" dirty="0">
                <a:latin typeface="Arial"/>
                <a:cs typeface="Arial"/>
              </a:rPr>
              <a:t>tax  </a:t>
            </a:r>
            <a:r>
              <a:rPr spc="-10" dirty="0">
                <a:latin typeface="Arial"/>
                <a:cs typeface="Arial"/>
              </a:rPr>
              <a:t>Net</a:t>
            </a:r>
            <a:r>
              <a:rPr spc="-90" dirty="0">
                <a:latin typeface="Arial"/>
                <a:cs typeface="Arial"/>
              </a:rPr>
              <a:t> </a:t>
            </a:r>
            <a:r>
              <a:rPr spc="-45" dirty="0">
                <a:latin typeface="Arial"/>
                <a:cs typeface="Arial"/>
              </a:rPr>
              <a:t>pay</a:t>
            </a:r>
            <a:endParaRPr>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ERP Components </a:t>
            </a:r>
            <a:endParaRPr lang="en-IN" dirty="0"/>
          </a:p>
        </p:txBody>
      </p:sp>
      <p:sp>
        <p:nvSpPr>
          <p:cNvPr id="4" name="Rectangle 4"/>
          <p:cNvSpPr>
            <a:spLocks noChangeArrowheads="1"/>
          </p:cNvSpPr>
          <p:nvPr/>
        </p:nvSpPr>
        <p:spPr bwMode="auto">
          <a:xfrm>
            <a:off x="1524000" y="1412875"/>
            <a:ext cx="6792913" cy="3170099"/>
          </a:xfrm>
          <a:prstGeom prst="rect">
            <a:avLst/>
          </a:prstGeom>
          <a:noFill/>
          <a:ln>
            <a:noFill/>
          </a:ln>
          <a:effectLst/>
          <a:extLst>
            <a:ext uri="{909E8E84-426E-40DD-AFC4-6F175D3DCCD1}"/>
            <a:ext uri="{91240B29-F687-4F45-9708-019B960494DF}"/>
            <a:ext uri="{AF507438-7753-43E0-B8FC-AC1667EBCBE1}"/>
          </a:extLst>
        </p:spPr>
        <p:txBody>
          <a:bodyPr wrap="square" anchor="ctr">
            <a:spAutoFit/>
          </a:bodyPr>
          <a:lstStyle>
            <a:lvl1pPr marL="457200" indent="-457200" eaLnBrk="0" hangingPunct="0">
              <a:defRPr sz="2800">
                <a:solidFill>
                  <a:schemeClr val="tx1"/>
                </a:solidFill>
                <a:latin typeface="Calibri" pitchFamily="34" charset="0"/>
                <a:cs typeface="Angsana New" pitchFamily="18" charset="-34"/>
              </a:defRPr>
            </a:lvl1pPr>
            <a:lvl2pPr marL="742950" indent="-285750" eaLnBrk="0" hangingPunct="0">
              <a:defRPr sz="2800">
                <a:solidFill>
                  <a:schemeClr val="tx1"/>
                </a:solidFill>
                <a:latin typeface="Calibri" pitchFamily="34" charset="0"/>
                <a:cs typeface="Angsana New" pitchFamily="18" charset="-34"/>
              </a:defRPr>
            </a:lvl2pPr>
            <a:lvl3pPr marL="1143000" indent="-228600" eaLnBrk="0" hangingPunct="0">
              <a:defRPr sz="2800">
                <a:solidFill>
                  <a:schemeClr val="tx1"/>
                </a:solidFill>
                <a:latin typeface="Calibri" pitchFamily="34" charset="0"/>
                <a:cs typeface="Angsana New" pitchFamily="18" charset="-34"/>
              </a:defRPr>
            </a:lvl3pPr>
            <a:lvl4pPr marL="1600200" indent="-228600" eaLnBrk="0" hangingPunct="0">
              <a:defRPr sz="2800">
                <a:solidFill>
                  <a:schemeClr val="tx1"/>
                </a:solidFill>
                <a:latin typeface="Calibri" pitchFamily="34" charset="0"/>
                <a:cs typeface="Angsana New" pitchFamily="18" charset="-34"/>
              </a:defRPr>
            </a:lvl4pPr>
            <a:lvl5pPr marL="2057400" indent="-228600" eaLnBrk="0" hangingPunct="0">
              <a:defRPr sz="2800">
                <a:solidFill>
                  <a:schemeClr val="tx1"/>
                </a:solidFill>
                <a:latin typeface="Calibri" pitchFamily="34" charset="0"/>
                <a:cs typeface="Angsana New" pitchFamily="18" charset="-34"/>
              </a:defRPr>
            </a:lvl5pPr>
            <a:lvl6pPr marL="2514600" indent="-228600" eaLnBrk="0" fontAlgn="base" hangingPunct="0">
              <a:spcBef>
                <a:spcPct val="0"/>
              </a:spcBef>
              <a:spcAft>
                <a:spcPct val="0"/>
              </a:spcAft>
              <a:defRPr sz="2800">
                <a:solidFill>
                  <a:schemeClr val="tx1"/>
                </a:solidFill>
                <a:latin typeface="Calibri" pitchFamily="34" charset="0"/>
                <a:cs typeface="Angsana New" pitchFamily="18" charset="-34"/>
              </a:defRPr>
            </a:lvl6pPr>
            <a:lvl7pPr marL="2971800" indent="-228600" eaLnBrk="0" fontAlgn="base" hangingPunct="0">
              <a:spcBef>
                <a:spcPct val="0"/>
              </a:spcBef>
              <a:spcAft>
                <a:spcPct val="0"/>
              </a:spcAft>
              <a:defRPr sz="2800">
                <a:solidFill>
                  <a:schemeClr val="tx1"/>
                </a:solidFill>
                <a:latin typeface="Calibri" pitchFamily="34" charset="0"/>
                <a:cs typeface="Angsana New" pitchFamily="18" charset="-34"/>
              </a:defRPr>
            </a:lvl7pPr>
            <a:lvl8pPr marL="3429000" indent="-228600" eaLnBrk="0" fontAlgn="base" hangingPunct="0">
              <a:spcBef>
                <a:spcPct val="0"/>
              </a:spcBef>
              <a:spcAft>
                <a:spcPct val="0"/>
              </a:spcAft>
              <a:defRPr sz="2800">
                <a:solidFill>
                  <a:schemeClr val="tx1"/>
                </a:solidFill>
                <a:latin typeface="Calibri" pitchFamily="34" charset="0"/>
                <a:cs typeface="Angsana New" pitchFamily="18" charset="-34"/>
              </a:defRPr>
            </a:lvl8pPr>
            <a:lvl9pPr marL="3886200" indent="-228600" eaLnBrk="0" fontAlgn="base" hangingPunct="0">
              <a:spcBef>
                <a:spcPct val="0"/>
              </a:spcBef>
              <a:spcAft>
                <a:spcPct val="0"/>
              </a:spcAft>
              <a:defRPr sz="2800">
                <a:solidFill>
                  <a:schemeClr val="tx1"/>
                </a:solidFill>
                <a:latin typeface="Calibri" pitchFamily="34" charset="0"/>
                <a:cs typeface="Angsana New" pitchFamily="18" charset="-34"/>
              </a:defRPr>
            </a:lvl9pPr>
          </a:lstStyle>
          <a:p>
            <a:pPr marL="0" indent="0" eaLnBrk="1" hangingPunct="1">
              <a:defRPr/>
            </a:pPr>
            <a:r>
              <a:rPr lang="en-US" altLang="en-US" sz="4000" b="1" dirty="0" smtClean="0">
                <a:latin typeface="Cordia New" pitchFamily="34" charset="-34"/>
                <a:cs typeface="Cordia New" pitchFamily="34" charset="-34"/>
              </a:rPr>
              <a:t>ERP modules</a:t>
            </a:r>
          </a:p>
          <a:p>
            <a:pPr marL="514350" indent="-514350" eaLnBrk="1" hangingPunct="1">
              <a:buFont typeface="+mj-lt"/>
              <a:buAutoNum type="arabicPeriod"/>
              <a:defRPr/>
            </a:pPr>
            <a:r>
              <a:rPr lang="en-US" altLang="en-US" sz="4000" b="1" dirty="0" smtClean="0">
                <a:latin typeface="Cordia New" pitchFamily="34" charset="-34"/>
                <a:cs typeface="Cordia New" pitchFamily="34" charset="-34"/>
              </a:rPr>
              <a:t>Finance and accounting</a:t>
            </a:r>
          </a:p>
          <a:p>
            <a:pPr marL="514350" indent="-514350" eaLnBrk="1" hangingPunct="1">
              <a:buFont typeface="+mj-lt"/>
              <a:buAutoNum type="arabicPeriod"/>
              <a:defRPr/>
            </a:pPr>
            <a:r>
              <a:rPr lang="en-US" altLang="en-US" sz="4000" b="1" dirty="0" smtClean="0">
                <a:latin typeface="Cordia New" pitchFamily="34" charset="-34"/>
                <a:cs typeface="Cordia New" pitchFamily="34" charset="-34"/>
              </a:rPr>
              <a:t>Sales and marketing</a:t>
            </a:r>
          </a:p>
          <a:p>
            <a:pPr marL="514350" indent="-514350" eaLnBrk="1" hangingPunct="1">
              <a:buFont typeface="+mj-lt"/>
              <a:buAutoNum type="arabicPeriod"/>
              <a:defRPr/>
            </a:pPr>
            <a:r>
              <a:rPr lang="en-US" altLang="en-US" sz="4000" b="1" dirty="0" smtClean="0">
                <a:latin typeface="Cordia New" pitchFamily="34" charset="-34"/>
                <a:cs typeface="Cordia New" pitchFamily="34" charset="-34"/>
              </a:rPr>
              <a:t>Production and materials management</a:t>
            </a:r>
          </a:p>
          <a:p>
            <a:pPr marL="514350" indent="-514350" eaLnBrk="1" hangingPunct="1">
              <a:buFont typeface="+mj-lt"/>
              <a:buAutoNum type="arabicPeriod"/>
              <a:defRPr/>
            </a:pPr>
            <a:r>
              <a:rPr lang="en-US" altLang="en-US" sz="4000" b="1" dirty="0" smtClean="0">
                <a:latin typeface="Cordia New" pitchFamily="34" charset="-34"/>
                <a:cs typeface="Cordia New" pitchFamily="34" charset="-34"/>
              </a:rPr>
              <a:t>Human resources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2"/>
          <a:srcRect/>
          <a:stretch>
            <a:fillRect/>
          </a:stretch>
        </p:blipFill>
        <p:spPr bwMode="auto">
          <a:xfrm>
            <a:off x="838200" y="1447800"/>
            <a:ext cx="8305800" cy="54102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530225" y="1341438"/>
            <a:ext cx="7921625" cy="4524315"/>
          </a:xfrm>
          <a:prstGeom prst="rect">
            <a:avLst/>
          </a:prstGeom>
          <a:noFill/>
          <a:ln w="9525">
            <a:noFill/>
            <a:miter lim="800000"/>
            <a:headEnd/>
            <a:tailEnd/>
          </a:ln>
        </p:spPr>
        <p:txBody>
          <a:bodyPr anchor="ctr">
            <a:spAutoFit/>
          </a:bodyPr>
          <a:lstStyle/>
          <a:p>
            <a:pPr marL="514350" indent="-514350">
              <a:buFont typeface="Calibri" pitchFamily="34" charset="0"/>
              <a:buAutoNum type="arabicPeriod"/>
            </a:pPr>
            <a:r>
              <a:rPr lang="en-US" altLang="en-US" sz="3600" b="1" dirty="0">
                <a:latin typeface="Cordia New" pitchFamily="34" charset="-34"/>
                <a:cs typeface="Cordia New" pitchFamily="34" charset="-34"/>
              </a:rPr>
              <a:t>Finance and accounting</a:t>
            </a:r>
            <a:r>
              <a:rPr lang="en-US" altLang="en-US" sz="3600" dirty="0">
                <a:latin typeface="Cordia New" pitchFamily="34" charset="-34"/>
                <a:cs typeface="Cordia New" pitchFamily="34" charset="-34"/>
              </a:rPr>
              <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financial accounting, investment management, cost </a:t>
            </a:r>
            <a:r>
              <a:rPr lang="en-US" altLang="en-US" sz="3600" dirty="0" smtClean="0">
                <a:latin typeface="Cordia New" pitchFamily="34" charset="-34"/>
                <a:cs typeface="Cordia New" pitchFamily="34" charset="-34"/>
              </a:rPr>
              <a:t>control ,treasury </a:t>
            </a:r>
            <a:r>
              <a:rPr lang="en-US" altLang="en-US" sz="3600" dirty="0">
                <a:latin typeface="Cordia New" pitchFamily="34" charset="-34"/>
                <a:cs typeface="Cordia New" pitchFamily="34" charset="-34"/>
              </a:rPr>
              <a:t>management, asset management, etc</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providing consistent financial data updated in real time </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linking operational results with the financial effects of those result </a:t>
            </a:r>
          </a:p>
        </p:txBody>
      </p:sp>
      <p:sp>
        <p:nvSpPr>
          <p:cNvPr id="5" name="Title 2"/>
          <p:cNvSpPr>
            <a:spLocks noGrp="1"/>
          </p:cNvSpPr>
          <p:nvPr>
            <p:ph type="title"/>
          </p:nvPr>
        </p:nvSpPr>
        <p:spPr/>
        <p:txBody>
          <a:bodyPr/>
          <a:lstStyle/>
          <a:p>
            <a:pPr algn="ctr"/>
            <a:r>
              <a:rPr lang="en-US" dirty="0" smtClean="0"/>
              <a:t>ERP Components </a:t>
            </a:r>
            <a:endParaRPr lang="en-I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530225" y="1341438"/>
            <a:ext cx="7921625" cy="3416320"/>
          </a:xfrm>
          <a:prstGeom prst="rect">
            <a:avLst/>
          </a:prstGeom>
          <a:noFill/>
          <a:ln w="9525">
            <a:noFill/>
            <a:miter lim="800000"/>
            <a:headEnd/>
            <a:tailEnd/>
          </a:ln>
        </p:spPr>
        <p:txBody>
          <a:bodyPr anchor="ctr">
            <a:spAutoFit/>
          </a:bodyPr>
          <a:lstStyle/>
          <a:p>
            <a:pPr marL="514350" indent="-514350">
              <a:buFont typeface="Calibri" pitchFamily="34" charset="0"/>
              <a:buAutoNum type="arabicPeriod" startAt="2"/>
            </a:pPr>
            <a:r>
              <a:rPr lang="en-US" altLang="en-US" sz="3600" b="1" dirty="0">
                <a:latin typeface="Cordia New" pitchFamily="34" charset="-34"/>
                <a:cs typeface="Cordia New" pitchFamily="34" charset="-34"/>
              </a:rPr>
              <a:t>Sales and marketing</a:t>
            </a:r>
            <a:r>
              <a:rPr lang="en-US" altLang="en-US" sz="3600" dirty="0">
                <a:latin typeface="Cordia New" pitchFamily="34" charset="-34"/>
                <a:cs typeface="Cordia New" pitchFamily="34" charset="-34"/>
              </a:rPr>
              <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supporting customer-related activities such as order processing, product configuration, delivery quotation</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allowing for profitability analysis (sales module)</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reserving inventory for specific customer</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billing, invoicing, rebate processing, etc.</a:t>
            </a:r>
          </a:p>
        </p:txBody>
      </p:sp>
      <p:sp>
        <p:nvSpPr>
          <p:cNvPr id="5" name="Title 2"/>
          <p:cNvSpPr>
            <a:spLocks noGrp="1"/>
          </p:cNvSpPr>
          <p:nvPr>
            <p:ph type="title"/>
          </p:nvPr>
        </p:nvSpPr>
        <p:spPr/>
        <p:txBody>
          <a:bodyPr/>
          <a:lstStyle/>
          <a:p>
            <a:pPr algn="ctr"/>
            <a:r>
              <a:rPr lang="en-US" dirty="0" smtClean="0"/>
              <a:t>ERP Components </a:t>
            </a:r>
            <a:endParaRPr lang="en-IN"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539750" y="1341438"/>
            <a:ext cx="7921625" cy="4524315"/>
          </a:xfrm>
          <a:prstGeom prst="rect">
            <a:avLst/>
          </a:prstGeom>
          <a:noFill/>
          <a:ln w="9525">
            <a:noFill/>
            <a:miter lim="800000"/>
            <a:headEnd/>
            <a:tailEnd/>
          </a:ln>
        </p:spPr>
        <p:txBody>
          <a:bodyPr anchor="ctr">
            <a:spAutoFit/>
          </a:bodyPr>
          <a:lstStyle/>
          <a:p>
            <a:pPr marL="514350" indent="-514350">
              <a:buFont typeface="Calibri" pitchFamily="34" charset="0"/>
              <a:buAutoNum type="arabicPeriod" startAt="3"/>
            </a:pPr>
            <a:r>
              <a:rPr lang="en-US" altLang="en-US" sz="3600" b="1" dirty="0">
                <a:latin typeface="Cordia New" pitchFamily="34" charset="-34"/>
                <a:cs typeface="Cordia New" pitchFamily="34" charset="-34"/>
              </a:rPr>
              <a:t>Production and materials management</a:t>
            </a:r>
            <a:r>
              <a:rPr lang="en-US" altLang="en-US" sz="3600" dirty="0">
                <a:latin typeface="Cordia New" pitchFamily="34" charset="-34"/>
                <a:cs typeface="Cordia New" pitchFamily="34" charset="-34"/>
              </a:rPr>
              <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handing all types of manufacturing </a:t>
            </a:r>
            <a:r>
              <a:rPr lang="en-US" altLang="en-US" sz="3600" dirty="0" smtClean="0">
                <a:latin typeface="Cordia New" pitchFamily="34" charset="-34"/>
                <a:cs typeface="Cordia New" pitchFamily="34" charset="-34"/>
              </a:rPr>
              <a:t>processes</a:t>
            </a:r>
            <a:r>
              <a:rPr lang="en-US" altLang="en-US" sz="3600" dirty="0">
                <a:latin typeface="Cordia New" pitchFamily="34" charset="-34"/>
                <a:cs typeface="Cordia New" pitchFamily="34" charset="-34"/>
              </a:rPr>
              <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interfacing with CAD program</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allocating resources </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scheduling and monitoring production</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material management refer to supply chain related activities i.e. purchasing, inventory and warehouse functions, JIT delivery.</a:t>
            </a:r>
          </a:p>
        </p:txBody>
      </p:sp>
      <p:sp>
        <p:nvSpPr>
          <p:cNvPr id="5" name="Title 2"/>
          <p:cNvSpPr>
            <a:spLocks noGrp="1"/>
          </p:cNvSpPr>
          <p:nvPr>
            <p:ph type="title"/>
          </p:nvPr>
        </p:nvSpPr>
        <p:spPr/>
        <p:txBody>
          <a:bodyPr/>
          <a:lstStyle/>
          <a:p>
            <a:pPr algn="ctr"/>
            <a:r>
              <a:rPr lang="en-US" dirty="0" smtClean="0"/>
              <a:t>ERP Components </a:t>
            </a:r>
            <a:endParaRPr lang="en-I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539750" y="2079625"/>
            <a:ext cx="8353425" cy="3416320"/>
          </a:xfrm>
          <a:prstGeom prst="rect">
            <a:avLst/>
          </a:prstGeom>
          <a:noFill/>
          <a:ln w="9525">
            <a:noFill/>
            <a:miter lim="800000"/>
            <a:headEnd/>
            <a:tailEnd/>
          </a:ln>
        </p:spPr>
        <p:txBody>
          <a:bodyPr anchor="ctr">
            <a:spAutoFit/>
          </a:bodyPr>
          <a:lstStyle/>
          <a:p>
            <a:pPr marL="514350" indent="-514350">
              <a:buFont typeface="Calibri" pitchFamily="34" charset="0"/>
              <a:buAutoNum type="arabicPeriod" startAt="4"/>
            </a:pPr>
            <a:r>
              <a:rPr lang="en-US" altLang="en-US" sz="3600" b="1" dirty="0">
                <a:latin typeface="Cordia New" pitchFamily="34" charset="-34"/>
                <a:cs typeface="Cordia New" pitchFamily="34" charset="-34"/>
              </a:rPr>
              <a:t>Human Resources</a:t>
            </a:r>
            <a:r>
              <a:rPr lang="en-US" altLang="en-US" sz="3600" dirty="0">
                <a:latin typeface="Cordia New" pitchFamily="34" charset="-34"/>
                <a:cs typeface="Cordia New" pitchFamily="34" charset="-34"/>
              </a:rPr>
              <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covering all personnel management tasks; </a:t>
            </a:r>
            <a:r>
              <a:rPr lang="en-US" altLang="en-US" sz="3600" dirty="0" smtClean="0">
                <a:latin typeface="Cordia New" pitchFamily="34" charset="-34"/>
                <a:cs typeface="Cordia New" pitchFamily="34" charset="-34"/>
              </a:rPr>
              <a:t>workforce planning</a:t>
            </a:r>
            <a:r>
              <a:rPr lang="en-US" altLang="en-US" sz="3600" dirty="0">
                <a:latin typeface="Cordia New" pitchFamily="34" charset="-34"/>
                <a:cs typeface="Cordia New" pitchFamily="34" charset="-34"/>
              </a:rPr>
              <a:t>, employee scheduling, training and development, etc.</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providing database of personnel</a:t>
            </a:r>
            <a:br>
              <a:rPr lang="en-US" altLang="en-US" sz="3600" dirty="0">
                <a:latin typeface="Cordia New" pitchFamily="34" charset="-34"/>
                <a:cs typeface="Cordia New" pitchFamily="34" charset="-34"/>
              </a:rPr>
            </a:br>
            <a:r>
              <a:rPr lang="en-US" altLang="en-US" sz="3600" dirty="0">
                <a:latin typeface="Cordia New" pitchFamily="34" charset="-34"/>
                <a:cs typeface="Cordia New" pitchFamily="34" charset="-34"/>
              </a:rPr>
              <a:t>- maintaining salary and benefit structure</a:t>
            </a:r>
          </a:p>
        </p:txBody>
      </p:sp>
      <p:sp>
        <p:nvSpPr>
          <p:cNvPr id="5" name="Title 2"/>
          <p:cNvSpPr>
            <a:spLocks noGrp="1"/>
          </p:cNvSpPr>
          <p:nvPr>
            <p:ph type="title"/>
          </p:nvPr>
        </p:nvSpPr>
        <p:spPr/>
        <p:txBody>
          <a:bodyPr/>
          <a:lstStyle/>
          <a:p>
            <a:pPr algn="ctr"/>
            <a:r>
              <a:rPr lang="en-US" dirty="0" smtClean="0"/>
              <a:t>ERP Components </a:t>
            </a:r>
            <a:endParaRPr lang="en-I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635691"/>
          </a:xfrm>
        </p:spPr>
        <p:txBody>
          <a:bodyPr>
            <a:normAutofit fontScale="92500" lnSpcReduction="20000"/>
          </a:bodyPr>
          <a:lstStyle/>
          <a:p>
            <a:pPr algn="just">
              <a:buNone/>
            </a:pPr>
            <a:endParaRPr lang="en-IN" dirty="0" smtClean="0"/>
          </a:p>
          <a:p>
            <a:pPr algn="just"/>
            <a:r>
              <a:rPr lang="en-IN" b="1" dirty="0" smtClean="0"/>
              <a:t>Increase operational efficiency </a:t>
            </a:r>
          </a:p>
          <a:p>
            <a:pPr algn="just">
              <a:buNone/>
            </a:pPr>
            <a:endParaRPr lang="en-IN" b="1" dirty="0" smtClean="0"/>
          </a:p>
          <a:p>
            <a:pPr algn="just"/>
            <a:r>
              <a:rPr lang="en-IN" dirty="0" smtClean="0"/>
              <a:t>Large companies with many operating units in different locations have used enterprise systems to enforce </a:t>
            </a:r>
            <a:r>
              <a:rPr lang="en-IN" b="1" dirty="0" smtClean="0"/>
              <a:t>standard practices and data so that everyone does business the same way worldwide. </a:t>
            </a:r>
          </a:p>
          <a:p>
            <a:pPr algn="just"/>
            <a:endParaRPr lang="en-IN" b="1" dirty="0" smtClean="0"/>
          </a:p>
          <a:p>
            <a:pPr algn="just"/>
            <a:r>
              <a:rPr lang="en-IN" b="1" dirty="0" smtClean="0"/>
              <a:t>Enable rapid responses to customer requests for information or products </a:t>
            </a:r>
          </a:p>
          <a:p>
            <a:pPr algn="just"/>
            <a:endParaRPr lang="en-IN" b="1" dirty="0" smtClean="0"/>
          </a:p>
          <a:p>
            <a:pPr algn="just"/>
            <a:r>
              <a:rPr lang="en-IN" b="1" dirty="0" smtClean="0"/>
              <a:t>Include analytical tools to evaluate overall organizational performance </a:t>
            </a:r>
          </a:p>
          <a:p>
            <a:pPr algn="just"/>
            <a:endParaRPr lang="en-IN" dirty="0"/>
          </a:p>
        </p:txBody>
      </p:sp>
      <p:sp>
        <p:nvSpPr>
          <p:cNvPr id="3" name="Title 2"/>
          <p:cNvSpPr>
            <a:spLocks noGrp="1"/>
          </p:cNvSpPr>
          <p:nvPr>
            <p:ph type="title"/>
          </p:nvPr>
        </p:nvSpPr>
        <p:spPr/>
        <p:txBody>
          <a:bodyPr>
            <a:normAutofit fontScale="90000"/>
          </a:bodyPr>
          <a:lstStyle/>
          <a:p>
            <a:r>
              <a:rPr lang="en-IN" dirty="0" smtClean="0"/>
              <a:t/>
            </a:r>
            <a:br>
              <a:rPr lang="en-IN" dirty="0" smtClean="0"/>
            </a:br>
            <a:r>
              <a:rPr lang="en-IN" dirty="0" smtClean="0"/>
              <a:t>Business value of enterprise systems or ERP</a:t>
            </a:r>
            <a:br>
              <a:rPr lang="en-IN" dirty="0" smtClean="0"/>
            </a:br>
            <a:endParaRPr lang="en-I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5181600"/>
          </a:xfrm>
        </p:spPr>
        <p:txBody>
          <a:bodyPr>
            <a:normAutofit fontScale="92500" lnSpcReduction="20000"/>
          </a:bodyPr>
          <a:lstStyle/>
          <a:p>
            <a:pPr algn="just">
              <a:buNone/>
            </a:pPr>
            <a:endParaRPr lang="en-IN" dirty="0" smtClean="0"/>
          </a:p>
          <a:p>
            <a:pPr algn="just"/>
            <a:r>
              <a:rPr lang="en-IN" sz="2800" dirty="0" smtClean="0">
                <a:latin typeface="Times New Roman" pitchFamily="18" charset="0"/>
                <a:cs typeface="Times New Roman" pitchFamily="18" charset="0"/>
              </a:rPr>
              <a:t>Enterprise systems provide much valuable information for improving management decision making. </a:t>
            </a:r>
          </a:p>
          <a:p>
            <a:pPr algn="just"/>
            <a:endParaRPr lang="en-IN" sz="2800" dirty="0" smtClean="0">
              <a:latin typeface="Times New Roman" pitchFamily="18" charset="0"/>
              <a:cs typeface="Times New Roman" pitchFamily="18" charset="0"/>
            </a:endParaRPr>
          </a:p>
          <a:p>
            <a:pPr algn="just"/>
            <a:r>
              <a:rPr lang="en-IN" sz="2800" dirty="0" smtClean="0">
                <a:latin typeface="Times New Roman" pitchFamily="18" charset="0"/>
                <a:cs typeface="Times New Roman" pitchFamily="18" charset="0"/>
              </a:rPr>
              <a:t>Corporate headquarters has access to up-to-the-minute data on sales, inventory, and production, and uses this information to create more accurate sales and production forecasts. </a:t>
            </a:r>
          </a:p>
          <a:p>
            <a:pPr algn="just"/>
            <a:endParaRPr lang="en-IN" sz="2800" dirty="0" smtClean="0">
              <a:latin typeface="Times New Roman" pitchFamily="18" charset="0"/>
              <a:cs typeface="Times New Roman" pitchFamily="18" charset="0"/>
            </a:endParaRPr>
          </a:p>
          <a:p>
            <a:pPr algn="just"/>
            <a:r>
              <a:rPr lang="en-IN" sz="2800" dirty="0" smtClean="0">
                <a:latin typeface="Times New Roman" pitchFamily="18" charset="0"/>
                <a:cs typeface="Times New Roman" pitchFamily="18" charset="0"/>
              </a:rPr>
              <a:t>Enterprise systems allow senior management to easily find out at any moment how a particular organizational unit is performing, determine which products are most or least profitable, and calculate costs for the company as a whole. </a:t>
            </a:r>
          </a:p>
          <a:p>
            <a:pPr algn="just"/>
            <a:endParaRPr lang="en-IN" dirty="0"/>
          </a:p>
        </p:txBody>
      </p:sp>
      <p:sp>
        <p:nvSpPr>
          <p:cNvPr id="4" name="Title 2"/>
          <p:cNvSpPr>
            <a:spLocks noGrp="1"/>
          </p:cNvSpPr>
          <p:nvPr>
            <p:ph type="title"/>
          </p:nvPr>
        </p:nvSpPr>
        <p:spPr/>
        <p:txBody>
          <a:bodyPr>
            <a:normAutofit fontScale="90000"/>
          </a:bodyPr>
          <a:lstStyle/>
          <a:p>
            <a:r>
              <a:rPr lang="en-IN" dirty="0" smtClean="0"/>
              <a:t/>
            </a:r>
            <a:br>
              <a:rPr lang="en-IN" dirty="0" smtClean="0"/>
            </a:br>
            <a:r>
              <a:rPr lang="en-IN" dirty="0" smtClean="0"/>
              <a:t>Business value of enterprise systems or ERP</a:t>
            </a:r>
            <a:br>
              <a:rPr lang="en-IN" dirty="0" smtClean="0"/>
            </a:br>
            <a:endParaRPr lang="en-I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normAutofit/>
          </a:bodyPr>
          <a:lstStyle/>
          <a:p>
            <a:pPr algn="ctr" eaLnBrk="1" hangingPunct="1"/>
            <a:r>
              <a:rPr lang="en-US" altLang="en-US" sz="4800" dirty="0" smtClean="0">
                <a:solidFill>
                  <a:schemeClr val="tx1"/>
                </a:solidFill>
                <a:latin typeface="Cordia New" pitchFamily="34" charset="-34"/>
                <a:cs typeface="Cordia New" pitchFamily="34" charset="-34"/>
              </a:rPr>
              <a:t>Potential Benefits of ERP</a:t>
            </a:r>
          </a:p>
        </p:txBody>
      </p:sp>
      <p:sp>
        <p:nvSpPr>
          <p:cNvPr id="5" name="Rectangle 3"/>
          <p:cNvSpPr>
            <a:spLocks noGrp="1" noChangeArrowheads="1"/>
          </p:cNvSpPr>
          <p:nvPr>
            <p:ph idx="1"/>
          </p:nvPr>
        </p:nvSpPr>
        <p:spPr/>
        <p:txBody>
          <a:bodyPr>
            <a:normAutofit/>
          </a:bodyPr>
          <a:lstStyle/>
          <a:p>
            <a:pPr marL="0" indent="0" eaLnBrk="1" hangingPunct="1">
              <a:lnSpc>
                <a:spcPct val="105000"/>
              </a:lnSpc>
              <a:buFont typeface="Arial" charset="0"/>
              <a:buNone/>
            </a:pPr>
            <a:r>
              <a:rPr lang="en-US" altLang="en-US" sz="3200" b="1" dirty="0" smtClean="0">
                <a:latin typeface="Times New Roman" pitchFamily="18" charset="0"/>
                <a:cs typeface="Times New Roman" pitchFamily="18" charset="0"/>
              </a:rPr>
              <a:t>Internal Benefits</a:t>
            </a:r>
          </a:p>
          <a:p>
            <a:pPr marL="971550" lvl="1" indent="-514350" eaLnBrk="1" hangingPunct="1">
              <a:lnSpc>
                <a:spcPct val="105000"/>
              </a:lnSpc>
              <a:buFont typeface="Calibri" pitchFamily="34" charset="0"/>
              <a:buAutoNum type="arabicPeriod"/>
            </a:pPr>
            <a:r>
              <a:rPr lang="en-US" altLang="en-US" sz="2800" dirty="0" smtClean="0">
                <a:latin typeface="Times New Roman" pitchFamily="18" charset="0"/>
                <a:cs typeface="Times New Roman" pitchFamily="18" charset="0"/>
              </a:rPr>
              <a:t>Integration of a single source of data</a:t>
            </a:r>
          </a:p>
          <a:p>
            <a:pPr marL="971550" lvl="1" indent="-514350" eaLnBrk="1" hangingPunct="1">
              <a:lnSpc>
                <a:spcPct val="105000"/>
              </a:lnSpc>
              <a:buFont typeface="Calibri" pitchFamily="34" charset="0"/>
              <a:buAutoNum type="arabicPeriod"/>
            </a:pPr>
            <a:r>
              <a:rPr lang="en-US" altLang="en-US" sz="2800" dirty="0" smtClean="0">
                <a:latin typeface="Times New Roman" pitchFamily="18" charset="0"/>
                <a:cs typeface="Times New Roman" pitchFamily="18" charset="0"/>
              </a:rPr>
              <a:t>Common data definition</a:t>
            </a:r>
          </a:p>
          <a:p>
            <a:pPr marL="971550" lvl="1" indent="-514350" eaLnBrk="1" hangingPunct="1">
              <a:lnSpc>
                <a:spcPct val="105000"/>
              </a:lnSpc>
              <a:buFont typeface="Calibri" pitchFamily="34" charset="0"/>
              <a:buAutoNum type="arabicPeriod"/>
            </a:pPr>
            <a:r>
              <a:rPr lang="en-US" altLang="en-US" sz="2800" dirty="0" smtClean="0">
                <a:latin typeface="Times New Roman" pitchFamily="18" charset="0"/>
                <a:cs typeface="Times New Roman" pitchFamily="18" charset="0"/>
              </a:rPr>
              <a:t>A real-time system</a:t>
            </a:r>
          </a:p>
          <a:p>
            <a:pPr marL="971550" lvl="1" indent="-514350" eaLnBrk="1" hangingPunct="1">
              <a:lnSpc>
                <a:spcPct val="105000"/>
              </a:lnSpc>
              <a:buFont typeface="Calibri" pitchFamily="34" charset="0"/>
              <a:buAutoNum type="arabicPeriod"/>
            </a:pPr>
            <a:r>
              <a:rPr lang="en-US" altLang="en-US" sz="2800" dirty="0" smtClean="0">
                <a:latin typeface="Times New Roman" pitchFamily="18" charset="0"/>
                <a:cs typeface="Times New Roman" pitchFamily="18" charset="0"/>
              </a:rPr>
              <a:t>Increased productivity </a:t>
            </a:r>
          </a:p>
          <a:p>
            <a:pPr marL="971550" lvl="1" indent="-514350" eaLnBrk="1" hangingPunct="1">
              <a:lnSpc>
                <a:spcPct val="105000"/>
              </a:lnSpc>
              <a:buFont typeface="Calibri" pitchFamily="34" charset="0"/>
              <a:buAutoNum type="arabicPeriod"/>
            </a:pPr>
            <a:r>
              <a:rPr lang="en-US" altLang="en-US" sz="2800" dirty="0" smtClean="0">
                <a:latin typeface="Times New Roman" pitchFamily="18" charset="0"/>
                <a:cs typeface="Times New Roman" pitchFamily="18" charset="0"/>
              </a:rPr>
              <a:t>Reduced operating costs</a:t>
            </a:r>
          </a:p>
          <a:p>
            <a:pPr marL="971550" lvl="1" indent="-514350" eaLnBrk="1" hangingPunct="1">
              <a:lnSpc>
                <a:spcPct val="105000"/>
              </a:lnSpc>
              <a:buFont typeface="Calibri" pitchFamily="34" charset="0"/>
              <a:buAutoNum type="arabicPeriod"/>
            </a:pPr>
            <a:r>
              <a:rPr lang="en-US" altLang="en-US" sz="2800" dirty="0" smtClean="0">
                <a:latin typeface="Times New Roman" pitchFamily="18" charset="0"/>
                <a:cs typeface="Times New Roman" pitchFamily="18" charset="0"/>
              </a:rPr>
              <a:t>Improved internal communication</a:t>
            </a:r>
          </a:p>
          <a:p>
            <a:pPr marL="971550" lvl="1" indent="-514350" eaLnBrk="1" hangingPunct="1">
              <a:lnSpc>
                <a:spcPct val="105000"/>
              </a:lnSpc>
              <a:buFont typeface="Calibri" pitchFamily="34" charset="0"/>
              <a:buAutoNum type="arabicPeriod"/>
            </a:pPr>
            <a:r>
              <a:rPr lang="en-US" altLang="en-US" sz="2800" dirty="0" smtClean="0">
                <a:latin typeface="Times New Roman" pitchFamily="18" charset="0"/>
                <a:cs typeface="Times New Roman" pitchFamily="18" charset="0"/>
              </a:rPr>
              <a:t>Foundation for future improvement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lang="en-US" altLang="en-US" sz="4800" dirty="0" smtClean="0">
                <a:solidFill>
                  <a:schemeClr val="tx1"/>
                </a:solidFill>
                <a:latin typeface="Cordia New" pitchFamily="34" charset="-34"/>
                <a:cs typeface="Cordia New" pitchFamily="34" charset="-34"/>
              </a:rPr>
              <a:t>Potential Benefits of ERP</a:t>
            </a:r>
            <a:endParaRPr lang="en-IN" sz="4400" dirty="0"/>
          </a:p>
        </p:txBody>
      </p:sp>
      <p:sp>
        <p:nvSpPr>
          <p:cNvPr id="4" name="Rectangle 3"/>
          <p:cNvSpPr>
            <a:spLocks noGrp="1" noChangeArrowheads="1"/>
          </p:cNvSpPr>
          <p:nvPr>
            <p:ph idx="1"/>
          </p:nvPr>
        </p:nvSpPr>
        <p:spPr/>
        <p:txBody>
          <a:bodyPr>
            <a:normAutofit fontScale="92500" lnSpcReduction="10000"/>
          </a:bodyPr>
          <a:lstStyle/>
          <a:p>
            <a:pPr marL="0" indent="0" eaLnBrk="1" hangingPunct="1">
              <a:lnSpc>
                <a:spcPct val="120000"/>
              </a:lnSpc>
              <a:buFont typeface="Arial" charset="0"/>
              <a:buNone/>
            </a:pPr>
            <a:r>
              <a:rPr lang="en-US" altLang="en-US" sz="4000" b="1" dirty="0" smtClean="0">
                <a:latin typeface="Times New Roman" pitchFamily="18" charset="0"/>
                <a:cs typeface="Times New Roman" pitchFamily="18" charset="0"/>
              </a:rPr>
              <a:t>External Benefits</a:t>
            </a:r>
          </a:p>
          <a:p>
            <a:pPr marL="971550" lvl="1" indent="-514350" eaLnBrk="1" hangingPunct="1">
              <a:lnSpc>
                <a:spcPct val="120000"/>
              </a:lnSpc>
              <a:buFont typeface="Calibri" pitchFamily="34" charset="0"/>
              <a:buAutoNum type="arabicPeriod"/>
            </a:pPr>
            <a:r>
              <a:rPr lang="en-US" altLang="en-US" sz="3600" dirty="0" smtClean="0">
                <a:latin typeface="Times New Roman" pitchFamily="18" charset="0"/>
                <a:cs typeface="Times New Roman" pitchFamily="18" charset="0"/>
              </a:rPr>
              <a:t>Improved customer service and order fulfillment</a:t>
            </a:r>
          </a:p>
          <a:p>
            <a:pPr marL="971550" lvl="1" indent="-514350" eaLnBrk="1" hangingPunct="1">
              <a:lnSpc>
                <a:spcPct val="120000"/>
              </a:lnSpc>
              <a:buFont typeface="Calibri" pitchFamily="34" charset="0"/>
              <a:buAutoNum type="arabicPeriod"/>
            </a:pPr>
            <a:r>
              <a:rPr lang="en-US" altLang="en-US" sz="3600" dirty="0" smtClean="0">
                <a:latin typeface="Times New Roman" pitchFamily="18" charset="0"/>
                <a:cs typeface="Times New Roman" pitchFamily="18" charset="0"/>
              </a:rPr>
              <a:t>Improved communication with suppliers and customers</a:t>
            </a:r>
          </a:p>
          <a:p>
            <a:pPr marL="971550" lvl="1" indent="-514350" eaLnBrk="1" hangingPunct="1">
              <a:lnSpc>
                <a:spcPct val="120000"/>
              </a:lnSpc>
              <a:buFont typeface="Calibri" pitchFamily="34" charset="0"/>
              <a:buAutoNum type="arabicPeriod"/>
            </a:pPr>
            <a:r>
              <a:rPr lang="en-US" altLang="en-US" sz="3600" dirty="0" smtClean="0">
                <a:latin typeface="Times New Roman" pitchFamily="18" charset="0"/>
                <a:cs typeface="Times New Roman" pitchFamily="18" charset="0"/>
              </a:rPr>
              <a:t>Enhanced competitive position</a:t>
            </a:r>
          </a:p>
          <a:p>
            <a:pPr marL="971550" lvl="1" indent="-514350" eaLnBrk="1" hangingPunct="1">
              <a:lnSpc>
                <a:spcPct val="120000"/>
              </a:lnSpc>
              <a:buFont typeface="Calibri" pitchFamily="34" charset="0"/>
              <a:buAutoNum type="arabicPeriod"/>
            </a:pPr>
            <a:r>
              <a:rPr lang="en-US" altLang="en-US" sz="3600" dirty="0" smtClean="0">
                <a:latin typeface="Times New Roman" pitchFamily="18" charset="0"/>
                <a:cs typeface="Times New Roman" pitchFamily="18" charset="0"/>
              </a:rPr>
              <a:t>Increased sales and profits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2362199"/>
          </a:xfrm>
        </p:spPr>
        <p:txBody>
          <a:bodyPr/>
          <a:lstStyle/>
          <a:p>
            <a:pPr algn="ctr"/>
            <a:r>
              <a:rPr lang="en-US" dirty="0" smtClean="0">
                <a:solidFill>
                  <a:schemeClr val="tx1"/>
                </a:solidFill>
              </a:rPr>
              <a:t>SUPPLY CHAIN MANAGEMENT SYSYTEM</a:t>
            </a:r>
            <a:endParaRPr lang="en-IN" dirty="0">
              <a:solidFill>
                <a:schemeClr val="tx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6495" y="597407"/>
            <a:ext cx="5270500" cy="452755"/>
          </a:xfrm>
          <a:prstGeom prst="rect">
            <a:avLst/>
          </a:prstGeom>
        </p:spPr>
        <p:txBody>
          <a:bodyPr vert="horz" wrap="square" lIns="0" tIns="12700" rIns="0" bIns="0" rtlCol="0">
            <a:spAutoFit/>
          </a:bodyPr>
          <a:lstStyle/>
          <a:p>
            <a:pPr marL="12700">
              <a:lnSpc>
                <a:spcPct val="100000"/>
              </a:lnSpc>
              <a:spcBef>
                <a:spcPts val="100"/>
              </a:spcBef>
            </a:pPr>
            <a:r>
              <a:rPr sz="2800" spc="-250" dirty="0"/>
              <a:t>Supply Chain </a:t>
            </a:r>
            <a:r>
              <a:rPr sz="2800" spc="-160" dirty="0"/>
              <a:t>Management</a:t>
            </a:r>
            <a:r>
              <a:rPr sz="2800" spc="10" dirty="0"/>
              <a:t> </a:t>
            </a:r>
            <a:r>
              <a:rPr sz="2800" spc="-305" dirty="0"/>
              <a:t>Systems</a:t>
            </a:r>
            <a:endParaRPr sz="2800"/>
          </a:p>
        </p:txBody>
      </p:sp>
      <p:sp>
        <p:nvSpPr>
          <p:cNvPr id="3" name="object 3"/>
          <p:cNvSpPr txBox="1"/>
          <p:nvPr/>
        </p:nvSpPr>
        <p:spPr>
          <a:xfrm>
            <a:off x="533400" y="1143000"/>
            <a:ext cx="8610600" cy="5206554"/>
          </a:xfrm>
          <a:prstGeom prst="rect">
            <a:avLst/>
          </a:prstGeom>
        </p:spPr>
        <p:txBody>
          <a:bodyPr vert="horz" wrap="square" lIns="0" tIns="12700" rIns="0" bIns="0" rtlCol="0">
            <a:spAutoFit/>
          </a:bodyPr>
          <a:lstStyle/>
          <a:p>
            <a:pPr marL="355600" indent="-342900">
              <a:lnSpc>
                <a:spcPts val="3254"/>
              </a:lnSpc>
              <a:spcBef>
                <a:spcPts val="100"/>
              </a:spcBef>
              <a:buFont typeface="Arial"/>
              <a:buChar char="•"/>
              <a:tabLst>
                <a:tab pos="354965" algn="l"/>
                <a:tab pos="355600" algn="l"/>
              </a:tabLst>
            </a:pPr>
            <a:r>
              <a:rPr lang="en-IN" sz="2800" dirty="0" smtClean="0">
                <a:latin typeface="Times New Roman" pitchFamily="18" charset="0"/>
                <a:cs typeface="Times New Roman" pitchFamily="18" charset="0"/>
              </a:rPr>
              <a:t>Supply chain:</a:t>
            </a:r>
          </a:p>
          <a:p>
            <a:pPr marL="527050" indent="-514350">
              <a:lnSpc>
                <a:spcPts val="3254"/>
              </a:lnSpc>
              <a:spcBef>
                <a:spcPts val="100"/>
              </a:spcBef>
              <a:buFont typeface="+mj-lt"/>
              <a:buAutoNum type="arabicPeriod"/>
              <a:tabLst>
                <a:tab pos="354965" algn="l"/>
                <a:tab pos="355600" algn="l"/>
              </a:tabLst>
            </a:pPr>
            <a:r>
              <a:rPr lang="en-IN" sz="2800" b="1" dirty="0" smtClean="0">
                <a:latin typeface="Times New Roman" pitchFamily="18" charset="0"/>
                <a:cs typeface="Times New Roman" pitchFamily="18" charset="0"/>
              </a:rPr>
              <a:t>Network of organizations and processes for:</a:t>
            </a:r>
          </a:p>
          <a:p>
            <a:pPr marL="355600" indent="-342900">
              <a:lnSpc>
                <a:spcPts val="3254"/>
              </a:lnSpc>
              <a:spcBef>
                <a:spcPts val="100"/>
              </a:spcBef>
              <a:buFont typeface="Wingdings" pitchFamily="2" charset="2"/>
              <a:buChar char="Ø"/>
              <a:tabLst>
                <a:tab pos="354965" algn="l"/>
                <a:tab pos="355600" algn="l"/>
              </a:tabLst>
            </a:pPr>
            <a:r>
              <a:rPr lang="en-IN" sz="2800" dirty="0" smtClean="0">
                <a:latin typeface="Times New Roman" pitchFamily="18" charset="0"/>
                <a:cs typeface="Times New Roman" pitchFamily="18" charset="0"/>
              </a:rPr>
              <a:t>Procuring raw materials</a:t>
            </a:r>
          </a:p>
          <a:p>
            <a:pPr marL="355600" indent="-342900">
              <a:lnSpc>
                <a:spcPts val="3254"/>
              </a:lnSpc>
              <a:spcBef>
                <a:spcPts val="100"/>
              </a:spcBef>
              <a:buFont typeface="Wingdings" pitchFamily="2" charset="2"/>
              <a:buChar char="Ø"/>
              <a:tabLst>
                <a:tab pos="354965" algn="l"/>
                <a:tab pos="355600" algn="l"/>
              </a:tabLst>
            </a:pPr>
            <a:r>
              <a:rPr lang="en-IN" sz="2800" dirty="0" smtClean="0">
                <a:latin typeface="Times New Roman" pitchFamily="18" charset="0"/>
                <a:cs typeface="Times New Roman" pitchFamily="18" charset="0"/>
              </a:rPr>
              <a:t>Transforming them into products</a:t>
            </a:r>
          </a:p>
          <a:p>
            <a:pPr marL="355600" indent="-342900">
              <a:lnSpc>
                <a:spcPts val="3254"/>
              </a:lnSpc>
              <a:spcBef>
                <a:spcPts val="100"/>
              </a:spcBef>
              <a:buFont typeface="Wingdings" pitchFamily="2" charset="2"/>
              <a:buChar char="Ø"/>
              <a:tabLst>
                <a:tab pos="354965" algn="l"/>
                <a:tab pos="355600" algn="l"/>
              </a:tabLst>
            </a:pPr>
            <a:r>
              <a:rPr lang="en-IN" sz="2800" dirty="0" smtClean="0">
                <a:latin typeface="Times New Roman" pitchFamily="18" charset="0"/>
                <a:cs typeface="Times New Roman" pitchFamily="18" charset="0"/>
              </a:rPr>
              <a:t>Distributing the products</a:t>
            </a:r>
          </a:p>
          <a:p>
            <a:pPr marL="527050" indent="-514350">
              <a:lnSpc>
                <a:spcPts val="3254"/>
              </a:lnSpc>
              <a:spcBef>
                <a:spcPts val="100"/>
              </a:spcBef>
              <a:tabLst>
                <a:tab pos="354965" algn="l"/>
                <a:tab pos="355600" algn="l"/>
              </a:tabLst>
            </a:pPr>
            <a:r>
              <a:rPr lang="en-IN" sz="2800" b="1" dirty="0" smtClean="0">
                <a:latin typeface="Times New Roman" pitchFamily="18" charset="0"/>
                <a:cs typeface="Times New Roman" pitchFamily="18" charset="0"/>
              </a:rPr>
              <a:t>2.    Upstream supply chain:</a:t>
            </a:r>
          </a:p>
          <a:p>
            <a:pPr marL="355600" indent="-342900">
              <a:lnSpc>
                <a:spcPts val="3254"/>
              </a:lnSpc>
              <a:spcBef>
                <a:spcPts val="100"/>
              </a:spcBef>
              <a:buFont typeface="Wingdings" pitchFamily="2" charset="2"/>
              <a:buChar char="Ø"/>
              <a:tabLst>
                <a:tab pos="354965" algn="l"/>
                <a:tab pos="355600" algn="l"/>
              </a:tabLst>
            </a:pPr>
            <a:r>
              <a:rPr lang="en-IN" sz="2800" dirty="0" smtClean="0">
                <a:latin typeface="Times New Roman" pitchFamily="18" charset="0"/>
                <a:cs typeface="Times New Roman" pitchFamily="18" charset="0"/>
              </a:rPr>
              <a:t>Firm’s suppliers, suppliers’ suppliers, processes for  managing relationships with them</a:t>
            </a:r>
          </a:p>
          <a:p>
            <a:pPr marL="527050" indent="-514350">
              <a:lnSpc>
                <a:spcPts val="3254"/>
              </a:lnSpc>
              <a:spcBef>
                <a:spcPts val="100"/>
              </a:spcBef>
              <a:tabLst>
                <a:tab pos="354965" algn="l"/>
                <a:tab pos="355600" algn="l"/>
              </a:tabLst>
            </a:pPr>
            <a:r>
              <a:rPr lang="en-IN" sz="2800" b="1" dirty="0" smtClean="0">
                <a:latin typeface="Times New Roman" pitchFamily="18" charset="0"/>
                <a:cs typeface="Times New Roman" pitchFamily="18" charset="0"/>
              </a:rPr>
              <a:t>3</a:t>
            </a:r>
            <a:r>
              <a:rPr lang="en-IN" sz="2800" dirty="0" smtClean="0">
                <a:latin typeface="Times New Roman" pitchFamily="18" charset="0"/>
                <a:cs typeface="Times New Roman" pitchFamily="18" charset="0"/>
              </a:rPr>
              <a:t>.    </a:t>
            </a:r>
            <a:r>
              <a:rPr lang="en-IN" sz="2800" b="1" dirty="0" smtClean="0">
                <a:latin typeface="Times New Roman" pitchFamily="18" charset="0"/>
                <a:cs typeface="Times New Roman" pitchFamily="18" charset="0"/>
              </a:rPr>
              <a:t>Downstream supply chain:</a:t>
            </a:r>
          </a:p>
          <a:p>
            <a:pPr marL="355600" indent="-342900">
              <a:lnSpc>
                <a:spcPts val="3254"/>
              </a:lnSpc>
              <a:spcBef>
                <a:spcPts val="100"/>
              </a:spcBef>
              <a:buFont typeface="Wingdings" pitchFamily="2" charset="2"/>
              <a:buChar char="Ø"/>
              <a:tabLst>
                <a:tab pos="354965" algn="l"/>
                <a:tab pos="355600" algn="l"/>
              </a:tabLst>
            </a:pPr>
            <a:r>
              <a:rPr lang="en-IN" sz="2800" dirty="0" smtClean="0">
                <a:latin typeface="Times New Roman" pitchFamily="18" charset="0"/>
                <a:cs typeface="Times New Roman" pitchFamily="18" charset="0"/>
              </a:rPr>
              <a:t>Organizations and processes responsible for delivering  products to customers</a:t>
            </a:r>
          </a:p>
          <a:p>
            <a:pPr marL="355600" indent="-342900">
              <a:lnSpc>
                <a:spcPts val="3254"/>
              </a:lnSpc>
              <a:spcBef>
                <a:spcPts val="100"/>
              </a:spcBef>
              <a:buFont typeface="Arial"/>
              <a:buChar char="•"/>
              <a:tabLst>
                <a:tab pos="354965" algn="l"/>
                <a:tab pos="355600" algn="l"/>
              </a:tabLst>
            </a:pPr>
            <a:endParaRPr sz="2800">
              <a:latin typeface="Times New Roman" pitchFamily="18" charset="0"/>
              <a:cs typeface="Times New Roman"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2000" y="1447800"/>
            <a:ext cx="8382000" cy="54102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936495" y="398780"/>
            <a:ext cx="5270500" cy="452755"/>
          </a:xfrm>
          <a:prstGeom prst="rect">
            <a:avLst/>
          </a:prstGeom>
        </p:spPr>
        <p:txBody>
          <a:bodyPr vert="horz" wrap="square" lIns="0" tIns="12700" rIns="0" bIns="0" rtlCol="0">
            <a:spAutoFit/>
          </a:bodyPr>
          <a:lstStyle/>
          <a:p>
            <a:pPr marL="12700">
              <a:lnSpc>
                <a:spcPct val="100000"/>
              </a:lnSpc>
              <a:spcBef>
                <a:spcPts val="100"/>
              </a:spcBef>
            </a:pPr>
            <a:r>
              <a:rPr sz="2800" spc="-250" dirty="0"/>
              <a:t>Supply Chain </a:t>
            </a:r>
            <a:r>
              <a:rPr sz="2800" spc="-160" dirty="0"/>
              <a:t>Management</a:t>
            </a:r>
            <a:r>
              <a:rPr sz="2800" spc="10" dirty="0"/>
              <a:t> </a:t>
            </a:r>
            <a:r>
              <a:rPr sz="2800" spc="-305" dirty="0"/>
              <a:t>Systems</a:t>
            </a:r>
            <a:endParaRPr sz="28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IN" b="1" spc="-85" dirty="0" smtClean="0">
                <a:latin typeface="Times New Roman" pitchFamily="18" charset="0"/>
                <a:cs typeface="Times New Roman" pitchFamily="18" charset="0"/>
              </a:rPr>
              <a:t>The </a:t>
            </a:r>
            <a:r>
              <a:rPr lang="en-IN" b="1" spc="-35" dirty="0" smtClean="0">
                <a:latin typeface="Times New Roman" pitchFamily="18" charset="0"/>
                <a:cs typeface="Times New Roman" pitchFamily="18" charset="0"/>
              </a:rPr>
              <a:t>figure illustrates </a:t>
            </a:r>
            <a:r>
              <a:rPr lang="en-IN" b="1" spc="-15" dirty="0" smtClean="0">
                <a:latin typeface="Times New Roman" pitchFamily="18" charset="0"/>
                <a:cs typeface="Times New Roman" pitchFamily="18" charset="0"/>
              </a:rPr>
              <a:t>the </a:t>
            </a:r>
            <a:r>
              <a:rPr lang="en-IN" b="1" spc="-30" dirty="0" smtClean="0">
                <a:latin typeface="Times New Roman" pitchFamily="18" charset="0"/>
                <a:cs typeface="Times New Roman" pitchFamily="18" charset="0"/>
              </a:rPr>
              <a:t>major </a:t>
            </a:r>
            <a:r>
              <a:rPr lang="en-IN" b="1" spc="-25" dirty="0" smtClean="0">
                <a:latin typeface="Times New Roman" pitchFamily="18" charset="0"/>
                <a:cs typeface="Times New Roman" pitchFamily="18" charset="0"/>
              </a:rPr>
              <a:t>entities </a:t>
            </a:r>
            <a:r>
              <a:rPr lang="en-IN" b="1" spc="-15" dirty="0" smtClean="0">
                <a:latin typeface="Times New Roman" pitchFamily="18" charset="0"/>
                <a:cs typeface="Times New Roman" pitchFamily="18" charset="0"/>
              </a:rPr>
              <a:t>in </a:t>
            </a:r>
            <a:r>
              <a:rPr lang="en-IN" b="1" spc="-70" dirty="0" smtClean="0">
                <a:latin typeface="Times New Roman" pitchFamily="18" charset="0"/>
                <a:cs typeface="Times New Roman" pitchFamily="18" charset="0"/>
              </a:rPr>
              <a:t>Nike’s </a:t>
            </a:r>
            <a:r>
              <a:rPr lang="en-IN" b="1" spc="-55" dirty="0" smtClean="0">
                <a:latin typeface="Times New Roman" pitchFamily="18" charset="0"/>
                <a:cs typeface="Times New Roman" pitchFamily="18" charset="0"/>
              </a:rPr>
              <a:t>supply </a:t>
            </a:r>
            <a:r>
              <a:rPr lang="en-IN" b="1" spc="-50" dirty="0" smtClean="0">
                <a:latin typeface="Times New Roman" pitchFamily="18" charset="0"/>
                <a:cs typeface="Times New Roman" pitchFamily="18" charset="0"/>
              </a:rPr>
              <a:t>chain </a:t>
            </a:r>
            <a:r>
              <a:rPr lang="en-IN" b="1" spc="-60" dirty="0" smtClean="0">
                <a:latin typeface="Times New Roman" pitchFamily="18" charset="0"/>
                <a:cs typeface="Times New Roman" pitchFamily="18" charset="0"/>
              </a:rPr>
              <a:t>and </a:t>
            </a:r>
            <a:r>
              <a:rPr lang="en-IN" b="1" spc="-15" dirty="0" smtClean="0">
                <a:latin typeface="Times New Roman" pitchFamily="18" charset="0"/>
                <a:cs typeface="Times New Roman" pitchFamily="18" charset="0"/>
              </a:rPr>
              <a:t>the </a:t>
            </a:r>
            <a:r>
              <a:rPr lang="en-IN" b="1" spc="-10" dirty="0" smtClean="0">
                <a:latin typeface="Times New Roman" pitchFamily="18" charset="0"/>
                <a:cs typeface="Times New Roman" pitchFamily="18" charset="0"/>
              </a:rPr>
              <a:t>flow </a:t>
            </a:r>
            <a:r>
              <a:rPr lang="en-IN" b="1" spc="-5" dirty="0" smtClean="0">
                <a:latin typeface="Times New Roman" pitchFamily="18" charset="0"/>
                <a:cs typeface="Times New Roman" pitchFamily="18" charset="0"/>
              </a:rPr>
              <a:t>of </a:t>
            </a:r>
            <a:r>
              <a:rPr lang="en-IN" b="1" spc="-20" dirty="0" smtClean="0">
                <a:latin typeface="Times New Roman" pitchFamily="18" charset="0"/>
                <a:cs typeface="Times New Roman" pitchFamily="18" charset="0"/>
              </a:rPr>
              <a:t>information </a:t>
            </a:r>
            <a:r>
              <a:rPr lang="en-IN" b="1" spc="-50" dirty="0" smtClean="0">
                <a:latin typeface="Times New Roman" pitchFamily="18" charset="0"/>
                <a:cs typeface="Times New Roman" pitchFamily="18" charset="0"/>
              </a:rPr>
              <a:t>upstream </a:t>
            </a:r>
            <a:r>
              <a:rPr lang="en-IN" b="1" spc="-60" dirty="0" smtClean="0">
                <a:latin typeface="Times New Roman" pitchFamily="18" charset="0"/>
                <a:cs typeface="Times New Roman" pitchFamily="18" charset="0"/>
              </a:rPr>
              <a:t>and </a:t>
            </a:r>
            <a:r>
              <a:rPr lang="en-IN" b="1" spc="-45" dirty="0" smtClean="0">
                <a:latin typeface="Times New Roman" pitchFamily="18" charset="0"/>
                <a:cs typeface="Times New Roman" pitchFamily="18" charset="0"/>
              </a:rPr>
              <a:t>downstream </a:t>
            </a:r>
            <a:r>
              <a:rPr lang="en-IN" b="1" spc="5" dirty="0" smtClean="0">
                <a:latin typeface="Times New Roman" pitchFamily="18" charset="0"/>
                <a:cs typeface="Times New Roman" pitchFamily="18" charset="0"/>
              </a:rPr>
              <a:t>to  </a:t>
            </a:r>
            <a:r>
              <a:rPr lang="en-IN" b="1" spc="-40" dirty="0" smtClean="0">
                <a:latin typeface="Times New Roman" pitchFamily="18" charset="0"/>
                <a:cs typeface="Times New Roman" pitchFamily="18" charset="0"/>
              </a:rPr>
              <a:t>coordinate </a:t>
            </a:r>
            <a:r>
              <a:rPr lang="en-IN" b="1" spc="-15" dirty="0" smtClean="0">
                <a:latin typeface="Times New Roman" pitchFamily="18" charset="0"/>
                <a:cs typeface="Times New Roman" pitchFamily="18" charset="0"/>
              </a:rPr>
              <a:t>the </a:t>
            </a:r>
            <a:r>
              <a:rPr lang="en-IN" b="1" spc="-30" dirty="0" smtClean="0">
                <a:latin typeface="Times New Roman" pitchFamily="18" charset="0"/>
                <a:cs typeface="Times New Roman" pitchFamily="18" charset="0"/>
              </a:rPr>
              <a:t>activities </a:t>
            </a:r>
            <a:r>
              <a:rPr lang="en-IN" b="1" spc="-45" dirty="0" smtClean="0">
                <a:latin typeface="Times New Roman" pitchFamily="18" charset="0"/>
                <a:cs typeface="Times New Roman" pitchFamily="18" charset="0"/>
              </a:rPr>
              <a:t>involved </a:t>
            </a:r>
            <a:r>
              <a:rPr lang="en-IN" b="1" spc="-15" dirty="0" smtClean="0">
                <a:latin typeface="Times New Roman" pitchFamily="18" charset="0"/>
                <a:cs typeface="Times New Roman" pitchFamily="18" charset="0"/>
              </a:rPr>
              <a:t>in </a:t>
            </a:r>
            <a:r>
              <a:rPr lang="en-IN" b="1" spc="-45" dirty="0" smtClean="0">
                <a:latin typeface="Times New Roman" pitchFamily="18" charset="0"/>
                <a:cs typeface="Times New Roman" pitchFamily="18" charset="0"/>
              </a:rPr>
              <a:t>buying, </a:t>
            </a:r>
            <a:r>
              <a:rPr lang="en-IN" b="1" spc="-50" dirty="0" smtClean="0">
                <a:latin typeface="Times New Roman" pitchFamily="18" charset="0"/>
                <a:cs typeface="Times New Roman" pitchFamily="18" charset="0"/>
              </a:rPr>
              <a:t>making, </a:t>
            </a:r>
            <a:r>
              <a:rPr lang="en-IN" b="1" spc="-60" dirty="0" smtClean="0">
                <a:latin typeface="Times New Roman" pitchFamily="18" charset="0"/>
                <a:cs typeface="Times New Roman" pitchFamily="18" charset="0"/>
              </a:rPr>
              <a:t>and </a:t>
            </a:r>
            <a:r>
              <a:rPr lang="en-IN" b="1" spc="-50" dirty="0" smtClean="0">
                <a:latin typeface="Times New Roman" pitchFamily="18" charset="0"/>
                <a:cs typeface="Times New Roman" pitchFamily="18" charset="0"/>
              </a:rPr>
              <a:t>moving </a:t>
            </a:r>
            <a:r>
              <a:rPr lang="en-IN" b="1" spc="-95" dirty="0" smtClean="0">
                <a:latin typeface="Times New Roman" pitchFamily="18" charset="0"/>
                <a:cs typeface="Times New Roman" pitchFamily="18" charset="0"/>
              </a:rPr>
              <a:t>a </a:t>
            </a:r>
            <a:r>
              <a:rPr lang="en-IN" b="1" spc="-30" dirty="0" smtClean="0">
                <a:latin typeface="Times New Roman" pitchFamily="18" charset="0"/>
                <a:cs typeface="Times New Roman" pitchFamily="18" charset="0"/>
              </a:rPr>
              <a:t>product. </a:t>
            </a:r>
            <a:r>
              <a:rPr lang="en-IN" b="1" spc="-80" dirty="0" smtClean="0">
                <a:latin typeface="Times New Roman" pitchFamily="18" charset="0"/>
                <a:cs typeface="Times New Roman" pitchFamily="18" charset="0"/>
              </a:rPr>
              <a:t>Shown </a:t>
            </a:r>
            <a:r>
              <a:rPr lang="en-IN" b="1" spc="-50" dirty="0" smtClean="0">
                <a:latin typeface="Times New Roman" pitchFamily="18" charset="0"/>
                <a:cs typeface="Times New Roman" pitchFamily="18" charset="0"/>
              </a:rPr>
              <a:t>here </a:t>
            </a:r>
            <a:r>
              <a:rPr lang="en-IN" b="1" spc="-65" dirty="0" smtClean="0">
                <a:latin typeface="Times New Roman" pitchFamily="18" charset="0"/>
                <a:cs typeface="Times New Roman" pitchFamily="18" charset="0"/>
              </a:rPr>
              <a:t>is </a:t>
            </a:r>
            <a:r>
              <a:rPr lang="en-IN" b="1" spc="-95" dirty="0" smtClean="0">
                <a:latin typeface="Times New Roman" pitchFamily="18" charset="0"/>
                <a:cs typeface="Times New Roman" pitchFamily="18" charset="0"/>
              </a:rPr>
              <a:t>a </a:t>
            </a:r>
            <a:r>
              <a:rPr lang="en-IN" b="1" spc="-30" dirty="0" smtClean="0">
                <a:latin typeface="Times New Roman" pitchFamily="18" charset="0"/>
                <a:cs typeface="Times New Roman" pitchFamily="18" charset="0"/>
              </a:rPr>
              <a:t>simplified </a:t>
            </a:r>
            <a:r>
              <a:rPr lang="en-IN" b="1" spc="-55" dirty="0" smtClean="0">
                <a:latin typeface="Times New Roman" pitchFamily="18" charset="0"/>
                <a:cs typeface="Times New Roman" pitchFamily="18" charset="0"/>
              </a:rPr>
              <a:t>supply </a:t>
            </a:r>
            <a:r>
              <a:rPr lang="en-IN" b="1" spc="-50" dirty="0" smtClean="0">
                <a:latin typeface="Times New Roman" pitchFamily="18" charset="0"/>
                <a:cs typeface="Times New Roman" pitchFamily="18" charset="0"/>
              </a:rPr>
              <a:t>chain, </a:t>
            </a:r>
            <a:r>
              <a:rPr lang="en-IN" b="1" spc="5" dirty="0" smtClean="0">
                <a:latin typeface="Times New Roman" pitchFamily="18" charset="0"/>
                <a:cs typeface="Times New Roman" pitchFamily="18" charset="0"/>
              </a:rPr>
              <a:t>with </a:t>
            </a:r>
            <a:r>
              <a:rPr lang="en-IN" b="1" spc="-15" dirty="0" smtClean="0">
                <a:latin typeface="Times New Roman" pitchFamily="18" charset="0"/>
                <a:cs typeface="Times New Roman" pitchFamily="18" charset="0"/>
              </a:rPr>
              <a:t>the  </a:t>
            </a:r>
            <a:r>
              <a:rPr lang="en-IN" b="1" spc="-50" dirty="0" smtClean="0">
                <a:latin typeface="Times New Roman" pitchFamily="18" charset="0"/>
                <a:cs typeface="Times New Roman" pitchFamily="18" charset="0"/>
              </a:rPr>
              <a:t>upstream </a:t>
            </a:r>
            <a:r>
              <a:rPr lang="en-IN" b="1" spc="-15" dirty="0" smtClean="0">
                <a:latin typeface="Times New Roman" pitchFamily="18" charset="0"/>
                <a:cs typeface="Times New Roman" pitchFamily="18" charset="0"/>
              </a:rPr>
              <a:t>portion </a:t>
            </a:r>
            <a:r>
              <a:rPr lang="en-IN" b="1" spc="-60" dirty="0" smtClean="0">
                <a:latin typeface="Times New Roman" pitchFamily="18" charset="0"/>
                <a:cs typeface="Times New Roman" pitchFamily="18" charset="0"/>
              </a:rPr>
              <a:t>focusing </a:t>
            </a:r>
            <a:r>
              <a:rPr lang="en-IN" b="1" spc="-35" dirty="0" smtClean="0">
                <a:latin typeface="Times New Roman" pitchFamily="18" charset="0"/>
                <a:cs typeface="Times New Roman" pitchFamily="18" charset="0"/>
              </a:rPr>
              <a:t>only </a:t>
            </a:r>
            <a:r>
              <a:rPr lang="en-IN" b="1" spc="-40" dirty="0" smtClean="0">
                <a:latin typeface="Times New Roman" pitchFamily="18" charset="0"/>
                <a:cs typeface="Times New Roman" pitchFamily="18" charset="0"/>
              </a:rPr>
              <a:t>on </a:t>
            </a:r>
            <a:r>
              <a:rPr lang="en-IN" b="1" spc="-15" dirty="0" smtClean="0">
                <a:latin typeface="Times New Roman" pitchFamily="18" charset="0"/>
                <a:cs typeface="Times New Roman" pitchFamily="18" charset="0"/>
              </a:rPr>
              <a:t>the </a:t>
            </a:r>
            <a:r>
              <a:rPr lang="en-IN" b="1" spc="-55" dirty="0" smtClean="0">
                <a:latin typeface="Times New Roman" pitchFamily="18" charset="0"/>
                <a:cs typeface="Times New Roman" pitchFamily="18" charset="0"/>
              </a:rPr>
              <a:t>suppliers </a:t>
            </a:r>
            <a:r>
              <a:rPr lang="en-IN" b="1" spc="-5" dirty="0" smtClean="0">
                <a:latin typeface="Times New Roman" pitchFamily="18" charset="0"/>
                <a:cs typeface="Times New Roman" pitchFamily="18" charset="0"/>
              </a:rPr>
              <a:t>for</a:t>
            </a:r>
            <a:r>
              <a:rPr lang="en-IN" b="1" spc="-250" dirty="0" smtClean="0">
                <a:latin typeface="Times New Roman" pitchFamily="18" charset="0"/>
                <a:cs typeface="Times New Roman" pitchFamily="18" charset="0"/>
              </a:rPr>
              <a:t> </a:t>
            </a:r>
            <a:r>
              <a:rPr lang="en-IN" b="1" spc="-80" dirty="0" smtClean="0">
                <a:latin typeface="Times New Roman" pitchFamily="18" charset="0"/>
                <a:cs typeface="Times New Roman" pitchFamily="18" charset="0"/>
              </a:rPr>
              <a:t>sneakers </a:t>
            </a:r>
            <a:r>
              <a:rPr lang="en-IN" b="1" spc="-60" dirty="0" smtClean="0">
                <a:latin typeface="Times New Roman" pitchFamily="18" charset="0"/>
                <a:cs typeface="Times New Roman" pitchFamily="18" charset="0"/>
              </a:rPr>
              <a:t>and </a:t>
            </a:r>
            <a:r>
              <a:rPr lang="en-IN" b="1" spc="-75" dirty="0" smtClean="0">
                <a:latin typeface="Times New Roman" pitchFamily="18" charset="0"/>
                <a:cs typeface="Times New Roman" pitchFamily="18" charset="0"/>
              </a:rPr>
              <a:t>sneaker </a:t>
            </a:r>
            <a:r>
              <a:rPr lang="en-IN" b="1" spc="-70" dirty="0" smtClean="0">
                <a:latin typeface="Times New Roman" pitchFamily="18" charset="0"/>
                <a:cs typeface="Times New Roman" pitchFamily="18" charset="0"/>
              </a:rPr>
              <a:t>soles.</a:t>
            </a:r>
            <a:endParaRPr lang="en-IN" b="1" dirty="0" smtClean="0">
              <a:latin typeface="Times New Roman" pitchFamily="18" charset="0"/>
              <a:cs typeface="Times New Roman" pitchFamily="18" charset="0"/>
            </a:endParaRPr>
          </a:p>
          <a:p>
            <a:endParaRPr lang="en-IN" dirty="0" smtClean="0">
              <a:latin typeface="Times New Roman" pitchFamily="18" charset="0"/>
              <a:cs typeface="Times New Roman" pitchFamily="18" charset="0"/>
            </a:endParaRPr>
          </a:p>
          <a:p>
            <a:endParaRPr lang="en-IN" dirty="0"/>
          </a:p>
        </p:txBody>
      </p:sp>
      <p:sp>
        <p:nvSpPr>
          <p:cNvPr id="3" name="Title 2"/>
          <p:cNvSpPr>
            <a:spLocks noGrp="1"/>
          </p:cNvSpPr>
          <p:nvPr>
            <p:ph type="title"/>
          </p:nvPr>
        </p:nvSpPr>
        <p:spPr/>
        <p:txBody>
          <a:bodyPr/>
          <a:lstStyle/>
          <a:p>
            <a:endParaRPr lang="en-I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400" y="838200"/>
            <a:ext cx="8065134" cy="5524974"/>
          </a:xfrm>
          <a:prstGeom prst="rect">
            <a:avLst/>
          </a:prstGeom>
        </p:spPr>
        <p:txBody>
          <a:bodyPr vert="horz" wrap="square" lIns="0" tIns="12065" rIns="0" bIns="0" rtlCol="0">
            <a:spAutoFit/>
          </a:bodyPr>
          <a:lstStyle/>
          <a:p>
            <a:pPr marL="355600" indent="-342900">
              <a:lnSpc>
                <a:spcPts val="2890"/>
              </a:lnSpc>
              <a:spcBef>
                <a:spcPts val="95"/>
              </a:spcBef>
              <a:buFont typeface="Arial"/>
              <a:buChar char="•"/>
              <a:tabLst>
                <a:tab pos="354965" algn="l"/>
                <a:tab pos="355600" algn="l"/>
              </a:tabLst>
            </a:pPr>
            <a:r>
              <a:rPr sz="2600" b="1" spc="-130" dirty="0">
                <a:solidFill>
                  <a:srgbClr val="0D0D0D"/>
                </a:solidFill>
                <a:latin typeface="Arial"/>
                <a:cs typeface="Arial"/>
              </a:rPr>
              <a:t>Information </a:t>
            </a:r>
            <a:r>
              <a:rPr sz="2600" b="1" spc="-185" dirty="0">
                <a:solidFill>
                  <a:srgbClr val="0D0D0D"/>
                </a:solidFill>
                <a:latin typeface="Arial"/>
                <a:cs typeface="Arial"/>
              </a:rPr>
              <a:t>and </a:t>
            </a:r>
            <a:r>
              <a:rPr sz="2600" b="1" spc="-220" dirty="0">
                <a:solidFill>
                  <a:srgbClr val="0D0D0D"/>
                </a:solidFill>
                <a:latin typeface="Arial"/>
                <a:cs typeface="Arial"/>
              </a:rPr>
              <a:t>supply </a:t>
            </a:r>
            <a:r>
              <a:rPr sz="2600" b="1" spc="-204">
                <a:solidFill>
                  <a:srgbClr val="0D0D0D"/>
                </a:solidFill>
                <a:latin typeface="Arial"/>
                <a:cs typeface="Arial"/>
              </a:rPr>
              <a:t>chain</a:t>
            </a:r>
            <a:r>
              <a:rPr sz="2600" b="1" spc="50">
                <a:solidFill>
                  <a:srgbClr val="0D0D0D"/>
                </a:solidFill>
                <a:latin typeface="Arial"/>
                <a:cs typeface="Arial"/>
              </a:rPr>
              <a:t> </a:t>
            </a:r>
            <a:r>
              <a:rPr sz="2600" b="1" spc="-180" smtClean="0">
                <a:solidFill>
                  <a:srgbClr val="0D0D0D"/>
                </a:solidFill>
                <a:latin typeface="Arial"/>
                <a:cs typeface="Arial"/>
              </a:rPr>
              <a:t>management</a:t>
            </a:r>
            <a:endParaRPr lang="en-US" sz="2600" b="1" spc="-180" dirty="0" smtClean="0">
              <a:solidFill>
                <a:srgbClr val="0D0D0D"/>
              </a:solidFill>
              <a:latin typeface="Arial"/>
              <a:cs typeface="Arial"/>
            </a:endParaRPr>
          </a:p>
          <a:p>
            <a:pPr marL="355600" indent="-342900">
              <a:lnSpc>
                <a:spcPts val="2890"/>
              </a:lnSpc>
              <a:spcBef>
                <a:spcPts val="95"/>
              </a:spcBef>
              <a:tabLst>
                <a:tab pos="354965" algn="l"/>
                <a:tab pos="355600" algn="l"/>
              </a:tabLst>
            </a:pPr>
            <a:endParaRPr sz="2600">
              <a:latin typeface="Arial"/>
              <a:cs typeface="Arial"/>
            </a:endParaRPr>
          </a:p>
          <a:p>
            <a:pPr marL="755650" lvl="1" indent="-285750">
              <a:lnSpc>
                <a:spcPts val="2355"/>
              </a:lnSpc>
              <a:buFont typeface="Arial"/>
              <a:buChar char="–"/>
              <a:tabLst>
                <a:tab pos="755650" algn="l"/>
              </a:tabLst>
            </a:pPr>
            <a:r>
              <a:rPr sz="2400" b="1" spc="-160" dirty="0">
                <a:latin typeface="Arial"/>
                <a:cs typeface="Arial"/>
              </a:rPr>
              <a:t>Inefficiencies </a:t>
            </a:r>
            <a:r>
              <a:rPr sz="2400" b="1" spc="-165" dirty="0">
                <a:latin typeface="Arial"/>
                <a:cs typeface="Arial"/>
              </a:rPr>
              <a:t>cut </a:t>
            </a:r>
            <a:r>
              <a:rPr sz="2400" b="1" spc="-114" dirty="0">
                <a:latin typeface="Arial"/>
                <a:cs typeface="Arial"/>
              </a:rPr>
              <a:t>into </a:t>
            </a:r>
            <a:r>
              <a:rPr sz="2400" b="1" spc="-150" dirty="0">
                <a:latin typeface="Arial"/>
                <a:cs typeface="Arial"/>
              </a:rPr>
              <a:t>a </a:t>
            </a:r>
            <a:r>
              <a:rPr sz="2400" b="1" spc="-220" dirty="0">
                <a:latin typeface="Arial"/>
                <a:cs typeface="Arial"/>
              </a:rPr>
              <a:t>company’s </a:t>
            </a:r>
            <a:r>
              <a:rPr sz="2400" b="1" spc="-150" dirty="0">
                <a:latin typeface="Arial"/>
                <a:cs typeface="Arial"/>
              </a:rPr>
              <a:t>operating</a:t>
            </a:r>
            <a:r>
              <a:rPr sz="2400" b="1" spc="40" dirty="0">
                <a:latin typeface="Arial"/>
                <a:cs typeface="Arial"/>
              </a:rPr>
              <a:t> </a:t>
            </a:r>
            <a:r>
              <a:rPr sz="2400" b="1" spc="-254" dirty="0">
                <a:latin typeface="Arial"/>
                <a:cs typeface="Arial"/>
              </a:rPr>
              <a:t>costs</a:t>
            </a:r>
            <a:endParaRPr sz="2400">
              <a:latin typeface="Arial"/>
              <a:cs typeface="Arial"/>
            </a:endParaRPr>
          </a:p>
          <a:p>
            <a:pPr marL="1155700" lvl="2" indent="-228600">
              <a:lnSpc>
                <a:spcPts val="2310"/>
              </a:lnSpc>
              <a:buChar char="•"/>
              <a:tabLst>
                <a:tab pos="1155065" algn="l"/>
                <a:tab pos="1155700" algn="l"/>
              </a:tabLst>
            </a:pPr>
            <a:r>
              <a:rPr sz="2200" spc="-220" dirty="0">
                <a:latin typeface="Arial"/>
                <a:cs typeface="Arial"/>
              </a:rPr>
              <a:t>Can </a:t>
            </a:r>
            <a:r>
              <a:rPr sz="2200" spc="-105" dirty="0">
                <a:latin typeface="Arial"/>
                <a:cs typeface="Arial"/>
              </a:rPr>
              <a:t>waste </a:t>
            </a:r>
            <a:r>
              <a:rPr sz="2200" spc="-70" dirty="0">
                <a:latin typeface="Arial"/>
                <a:cs typeface="Arial"/>
              </a:rPr>
              <a:t>up </a:t>
            </a:r>
            <a:r>
              <a:rPr sz="2200" spc="15" dirty="0">
                <a:latin typeface="Arial"/>
                <a:cs typeface="Arial"/>
              </a:rPr>
              <a:t>to </a:t>
            </a:r>
            <a:r>
              <a:rPr sz="2200" spc="-204" dirty="0">
                <a:latin typeface="Arial"/>
                <a:cs typeface="Arial"/>
              </a:rPr>
              <a:t>25% </a:t>
            </a:r>
            <a:r>
              <a:rPr sz="2200" spc="-5" dirty="0">
                <a:latin typeface="Arial"/>
                <a:cs typeface="Arial"/>
              </a:rPr>
              <a:t>of </a:t>
            </a:r>
            <a:r>
              <a:rPr sz="2200" spc="-70">
                <a:latin typeface="Arial"/>
                <a:cs typeface="Arial"/>
              </a:rPr>
              <a:t>operating</a:t>
            </a:r>
            <a:r>
              <a:rPr sz="2200" spc="-250">
                <a:latin typeface="Arial"/>
                <a:cs typeface="Arial"/>
              </a:rPr>
              <a:t> </a:t>
            </a:r>
            <a:r>
              <a:rPr sz="2200" spc="-150" smtClean="0">
                <a:latin typeface="Arial"/>
                <a:cs typeface="Arial"/>
              </a:rPr>
              <a:t>expenses</a:t>
            </a:r>
            <a:endParaRPr lang="en-US" sz="2200" spc="-150" dirty="0" smtClean="0">
              <a:latin typeface="Arial"/>
              <a:cs typeface="Arial"/>
            </a:endParaRPr>
          </a:p>
          <a:p>
            <a:pPr marL="1155700" lvl="2" indent="-228600">
              <a:lnSpc>
                <a:spcPts val="2310"/>
              </a:lnSpc>
              <a:buChar char="•"/>
              <a:tabLst>
                <a:tab pos="1155065" algn="l"/>
                <a:tab pos="1155700" algn="l"/>
              </a:tabLst>
            </a:pPr>
            <a:endParaRPr sz="2200">
              <a:latin typeface="Arial"/>
              <a:cs typeface="Arial"/>
            </a:endParaRPr>
          </a:p>
          <a:p>
            <a:pPr marL="755650" lvl="1" indent="-285750">
              <a:lnSpc>
                <a:spcPts val="2555"/>
              </a:lnSpc>
              <a:buFont typeface="Arial"/>
              <a:buChar char="–"/>
              <a:tabLst>
                <a:tab pos="755650" algn="l"/>
              </a:tabLst>
            </a:pPr>
            <a:r>
              <a:rPr sz="2400" b="1" spc="-155" dirty="0">
                <a:latin typeface="Arial"/>
                <a:cs typeface="Arial"/>
              </a:rPr>
              <a:t>Just-in-time</a:t>
            </a:r>
            <a:r>
              <a:rPr sz="2400" b="1" spc="-110" dirty="0">
                <a:latin typeface="Arial"/>
                <a:cs typeface="Arial"/>
              </a:rPr>
              <a:t> </a:t>
            </a:r>
            <a:r>
              <a:rPr sz="2400" b="1" spc="-170" dirty="0">
                <a:latin typeface="Arial"/>
                <a:cs typeface="Arial"/>
              </a:rPr>
              <a:t>strategy:</a:t>
            </a:r>
            <a:endParaRPr sz="2400">
              <a:latin typeface="Arial"/>
              <a:cs typeface="Arial"/>
            </a:endParaRPr>
          </a:p>
          <a:p>
            <a:pPr marL="1155700" lvl="2" indent="-228600">
              <a:lnSpc>
                <a:spcPts val="2250"/>
              </a:lnSpc>
              <a:buChar char="•"/>
              <a:tabLst>
                <a:tab pos="1155065" algn="l"/>
                <a:tab pos="1155700" algn="l"/>
              </a:tabLst>
            </a:pPr>
            <a:r>
              <a:rPr sz="2200" spc="-110" dirty="0">
                <a:latin typeface="Arial"/>
                <a:cs typeface="Arial"/>
              </a:rPr>
              <a:t>Components </a:t>
            </a:r>
            <a:r>
              <a:rPr sz="2200" spc="-60" dirty="0">
                <a:latin typeface="Arial"/>
                <a:cs typeface="Arial"/>
              </a:rPr>
              <a:t>arrive </a:t>
            </a:r>
            <a:r>
              <a:rPr sz="2200" spc="-204" dirty="0">
                <a:latin typeface="Arial"/>
                <a:cs typeface="Arial"/>
              </a:rPr>
              <a:t>as </a:t>
            </a:r>
            <a:r>
              <a:rPr sz="2200" spc="-50" dirty="0">
                <a:latin typeface="Arial"/>
                <a:cs typeface="Arial"/>
              </a:rPr>
              <a:t>they </a:t>
            </a:r>
            <a:r>
              <a:rPr sz="2200" spc="-100" dirty="0">
                <a:latin typeface="Arial"/>
                <a:cs typeface="Arial"/>
              </a:rPr>
              <a:t>are</a:t>
            </a:r>
            <a:r>
              <a:rPr sz="2200" spc="-190" dirty="0">
                <a:latin typeface="Arial"/>
                <a:cs typeface="Arial"/>
              </a:rPr>
              <a:t> </a:t>
            </a:r>
            <a:r>
              <a:rPr sz="2200" spc="-105" dirty="0">
                <a:latin typeface="Arial"/>
                <a:cs typeface="Arial"/>
              </a:rPr>
              <a:t>needed</a:t>
            </a:r>
            <a:endParaRPr sz="2200">
              <a:latin typeface="Arial"/>
              <a:cs typeface="Arial"/>
            </a:endParaRPr>
          </a:p>
          <a:p>
            <a:pPr marL="1155700" lvl="2" indent="-228600">
              <a:lnSpc>
                <a:spcPts val="2450"/>
              </a:lnSpc>
              <a:buChar char="•"/>
              <a:tabLst>
                <a:tab pos="1155065" algn="l"/>
                <a:tab pos="1155700" algn="l"/>
              </a:tabLst>
            </a:pPr>
            <a:r>
              <a:rPr sz="2200" spc="-114" dirty="0">
                <a:latin typeface="Arial"/>
                <a:cs typeface="Arial"/>
              </a:rPr>
              <a:t>Finished </a:t>
            </a:r>
            <a:r>
              <a:rPr sz="2200" spc="-130" dirty="0">
                <a:latin typeface="Arial"/>
                <a:cs typeface="Arial"/>
              </a:rPr>
              <a:t>goods </a:t>
            </a:r>
            <a:r>
              <a:rPr sz="2200" spc="-95" dirty="0">
                <a:latin typeface="Arial"/>
                <a:cs typeface="Arial"/>
              </a:rPr>
              <a:t>shipped </a:t>
            </a:r>
            <a:r>
              <a:rPr sz="2200" spc="-25" dirty="0">
                <a:latin typeface="Arial"/>
                <a:cs typeface="Arial"/>
              </a:rPr>
              <a:t>after </a:t>
            </a:r>
            <a:r>
              <a:rPr sz="2200" spc="-100" dirty="0">
                <a:latin typeface="Arial"/>
                <a:cs typeface="Arial"/>
              </a:rPr>
              <a:t>leaving </a:t>
            </a:r>
            <a:r>
              <a:rPr sz="2200" spc="-130" dirty="0">
                <a:latin typeface="Arial"/>
                <a:cs typeface="Arial"/>
              </a:rPr>
              <a:t>assembly</a:t>
            </a:r>
            <a:r>
              <a:rPr sz="2200" spc="-315" dirty="0">
                <a:latin typeface="Arial"/>
                <a:cs typeface="Arial"/>
              </a:rPr>
              <a:t> </a:t>
            </a:r>
            <a:r>
              <a:rPr sz="2200" spc="-45" dirty="0">
                <a:latin typeface="Arial"/>
                <a:cs typeface="Arial"/>
              </a:rPr>
              <a:t>line</a:t>
            </a:r>
            <a:endParaRPr sz="2200">
              <a:latin typeface="Arial"/>
              <a:cs typeface="Arial"/>
            </a:endParaRPr>
          </a:p>
          <a:p>
            <a:pPr marL="1155700" marR="5080" lvl="2" indent="-228600" algn="just">
              <a:lnSpc>
                <a:spcPct val="70000"/>
              </a:lnSpc>
              <a:spcBef>
                <a:spcPts val="700"/>
              </a:spcBef>
              <a:buChar char="•"/>
              <a:tabLst>
                <a:tab pos="1155700" algn="l"/>
              </a:tabLst>
            </a:pPr>
            <a:r>
              <a:rPr sz="2200" dirty="0">
                <a:latin typeface="Arial"/>
                <a:cs typeface="Arial"/>
              </a:rPr>
              <a:t>If </a:t>
            </a:r>
            <a:r>
              <a:rPr sz="2200" spc="-170" dirty="0">
                <a:latin typeface="Arial"/>
                <a:cs typeface="Arial"/>
              </a:rPr>
              <a:t>a </a:t>
            </a:r>
            <a:r>
              <a:rPr sz="2200" spc="-65" dirty="0">
                <a:latin typeface="Arial"/>
                <a:cs typeface="Arial"/>
              </a:rPr>
              <a:t>manufacturer </a:t>
            </a:r>
            <a:r>
              <a:rPr sz="2200" spc="-105" dirty="0">
                <a:latin typeface="Arial"/>
                <a:cs typeface="Arial"/>
              </a:rPr>
              <a:t>had </a:t>
            </a:r>
            <a:r>
              <a:rPr sz="2200" spc="-50" dirty="0">
                <a:latin typeface="Arial"/>
                <a:cs typeface="Arial"/>
              </a:rPr>
              <a:t>perfect </a:t>
            </a:r>
            <a:r>
              <a:rPr sz="2200" spc="-35" dirty="0">
                <a:latin typeface="Arial"/>
                <a:cs typeface="Arial"/>
              </a:rPr>
              <a:t>information</a:t>
            </a:r>
            <a:r>
              <a:rPr sz="2200" spc="-455" dirty="0">
                <a:latin typeface="Arial"/>
                <a:cs typeface="Arial"/>
              </a:rPr>
              <a:t> </a:t>
            </a:r>
            <a:r>
              <a:rPr sz="2200" spc="-55" dirty="0">
                <a:latin typeface="Arial"/>
                <a:cs typeface="Arial"/>
              </a:rPr>
              <a:t>about </a:t>
            </a:r>
            <a:r>
              <a:rPr sz="2200" spc="-95" dirty="0">
                <a:latin typeface="Arial"/>
                <a:cs typeface="Arial"/>
              </a:rPr>
              <a:t>exactly </a:t>
            </a:r>
            <a:r>
              <a:rPr sz="2200" spc="-55" dirty="0">
                <a:latin typeface="Arial"/>
                <a:cs typeface="Arial"/>
              </a:rPr>
              <a:t>how  </a:t>
            </a:r>
            <a:r>
              <a:rPr sz="2200" spc="-114" dirty="0">
                <a:latin typeface="Arial"/>
                <a:cs typeface="Arial"/>
              </a:rPr>
              <a:t>many</a:t>
            </a:r>
            <a:r>
              <a:rPr sz="2200" spc="-120" dirty="0">
                <a:latin typeface="Arial"/>
                <a:cs typeface="Arial"/>
              </a:rPr>
              <a:t> </a:t>
            </a:r>
            <a:r>
              <a:rPr sz="2200" spc="-50" dirty="0">
                <a:latin typeface="Arial"/>
                <a:cs typeface="Arial"/>
              </a:rPr>
              <a:t>units</a:t>
            </a:r>
            <a:r>
              <a:rPr sz="2200" spc="-140" dirty="0">
                <a:latin typeface="Arial"/>
                <a:cs typeface="Arial"/>
              </a:rPr>
              <a:t> </a:t>
            </a:r>
            <a:r>
              <a:rPr sz="2200" spc="-5" dirty="0">
                <a:latin typeface="Arial"/>
                <a:cs typeface="Arial"/>
              </a:rPr>
              <a:t>of</a:t>
            </a:r>
            <a:r>
              <a:rPr sz="2200" spc="-110" dirty="0">
                <a:latin typeface="Arial"/>
                <a:cs typeface="Arial"/>
              </a:rPr>
              <a:t> </a:t>
            </a:r>
            <a:r>
              <a:rPr sz="2200" spc="-50" dirty="0">
                <a:latin typeface="Arial"/>
                <a:cs typeface="Arial"/>
              </a:rPr>
              <a:t>product</a:t>
            </a:r>
            <a:r>
              <a:rPr sz="2200" spc="-135" dirty="0">
                <a:latin typeface="Arial"/>
                <a:cs typeface="Arial"/>
              </a:rPr>
              <a:t> </a:t>
            </a:r>
            <a:r>
              <a:rPr sz="2200" spc="-105" dirty="0">
                <a:latin typeface="Arial"/>
                <a:cs typeface="Arial"/>
              </a:rPr>
              <a:t>customers</a:t>
            </a:r>
            <a:r>
              <a:rPr sz="2200" spc="-125" dirty="0">
                <a:latin typeface="Arial"/>
                <a:cs typeface="Arial"/>
              </a:rPr>
              <a:t> </a:t>
            </a:r>
            <a:r>
              <a:rPr sz="2200" spc="-65" dirty="0">
                <a:latin typeface="Arial"/>
                <a:cs typeface="Arial"/>
              </a:rPr>
              <a:t>wanted,</a:t>
            </a:r>
            <a:r>
              <a:rPr sz="2200" spc="-135" dirty="0">
                <a:latin typeface="Arial"/>
                <a:cs typeface="Arial"/>
              </a:rPr>
              <a:t> </a:t>
            </a:r>
            <a:r>
              <a:rPr sz="2200" spc="-70" dirty="0">
                <a:latin typeface="Arial"/>
                <a:cs typeface="Arial"/>
              </a:rPr>
              <a:t>when</a:t>
            </a:r>
            <a:r>
              <a:rPr sz="2200" spc="-114" dirty="0">
                <a:latin typeface="Arial"/>
                <a:cs typeface="Arial"/>
              </a:rPr>
              <a:t> </a:t>
            </a:r>
            <a:r>
              <a:rPr sz="2200" spc="-50" dirty="0">
                <a:latin typeface="Arial"/>
                <a:cs typeface="Arial"/>
              </a:rPr>
              <a:t>they</a:t>
            </a:r>
            <a:r>
              <a:rPr sz="2200" spc="-114" dirty="0">
                <a:latin typeface="Arial"/>
                <a:cs typeface="Arial"/>
              </a:rPr>
              <a:t> </a:t>
            </a:r>
            <a:r>
              <a:rPr sz="2200" spc="-70" dirty="0">
                <a:latin typeface="Arial"/>
                <a:cs typeface="Arial"/>
              </a:rPr>
              <a:t>wanted  </a:t>
            </a:r>
            <a:r>
              <a:rPr sz="2200" spc="-40" dirty="0">
                <a:latin typeface="Arial"/>
                <a:cs typeface="Arial"/>
              </a:rPr>
              <a:t>them, </a:t>
            </a:r>
            <a:r>
              <a:rPr sz="2200" spc="-100" dirty="0">
                <a:latin typeface="Arial"/>
                <a:cs typeface="Arial"/>
              </a:rPr>
              <a:t>and </a:t>
            </a:r>
            <a:r>
              <a:rPr sz="2200" spc="-70" dirty="0">
                <a:latin typeface="Arial"/>
                <a:cs typeface="Arial"/>
              </a:rPr>
              <a:t>when </a:t>
            </a:r>
            <a:r>
              <a:rPr sz="2200" spc="-50" dirty="0">
                <a:latin typeface="Arial"/>
                <a:cs typeface="Arial"/>
              </a:rPr>
              <a:t>they </a:t>
            </a:r>
            <a:r>
              <a:rPr sz="2200" spc="-80" dirty="0">
                <a:latin typeface="Arial"/>
                <a:cs typeface="Arial"/>
              </a:rPr>
              <a:t>could </a:t>
            </a:r>
            <a:r>
              <a:rPr sz="2200" spc="-100" dirty="0">
                <a:latin typeface="Arial"/>
                <a:cs typeface="Arial"/>
              </a:rPr>
              <a:t>be</a:t>
            </a:r>
            <a:r>
              <a:rPr sz="2200" spc="-430" dirty="0">
                <a:latin typeface="Arial"/>
                <a:cs typeface="Arial"/>
              </a:rPr>
              <a:t> </a:t>
            </a:r>
            <a:r>
              <a:rPr sz="2200" spc="-80">
                <a:latin typeface="Arial"/>
                <a:cs typeface="Arial"/>
              </a:rPr>
              <a:t>produced</a:t>
            </a:r>
            <a:r>
              <a:rPr sz="2200" spc="-80" smtClean="0">
                <a:latin typeface="Arial"/>
                <a:cs typeface="Arial"/>
              </a:rPr>
              <a:t>,</a:t>
            </a:r>
            <a:endParaRPr lang="en-US" sz="2200" spc="-80" dirty="0" smtClean="0">
              <a:latin typeface="Arial"/>
              <a:cs typeface="Arial"/>
            </a:endParaRPr>
          </a:p>
          <a:p>
            <a:pPr marL="1155700" marR="5080" lvl="2" indent="-228600" algn="just">
              <a:lnSpc>
                <a:spcPct val="70000"/>
              </a:lnSpc>
              <a:spcBef>
                <a:spcPts val="700"/>
              </a:spcBef>
              <a:buChar char="•"/>
              <a:tabLst>
                <a:tab pos="1155700" algn="l"/>
              </a:tabLst>
            </a:pPr>
            <a:endParaRPr sz="2200">
              <a:latin typeface="Arial"/>
              <a:cs typeface="Arial"/>
            </a:endParaRPr>
          </a:p>
          <a:p>
            <a:pPr marL="755650" lvl="1" indent="-285750">
              <a:lnSpc>
                <a:spcPts val="2515"/>
              </a:lnSpc>
              <a:buFont typeface="Arial"/>
              <a:buChar char="–"/>
              <a:tabLst>
                <a:tab pos="755650" algn="l"/>
              </a:tabLst>
            </a:pPr>
            <a:r>
              <a:rPr sz="2400" b="1" spc="-175" dirty="0">
                <a:latin typeface="Arial"/>
                <a:cs typeface="Arial"/>
              </a:rPr>
              <a:t>Safety</a:t>
            </a:r>
            <a:r>
              <a:rPr sz="2400" b="1" spc="-114" dirty="0">
                <a:latin typeface="Arial"/>
                <a:cs typeface="Arial"/>
              </a:rPr>
              <a:t> </a:t>
            </a:r>
            <a:r>
              <a:rPr sz="2400" b="1" spc="-220" dirty="0">
                <a:latin typeface="Arial"/>
                <a:cs typeface="Arial"/>
              </a:rPr>
              <a:t>stock</a:t>
            </a:r>
            <a:endParaRPr sz="2400">
              <a:latin typeface="Arial"/>
              <a:cs typeface="Arial"/>
            </a:endParaRPr>
          </a:p>
          <a:p>
            <a:pPr marL="1155700" lvl="2" indent="-228600">
              <a:lnSpc>
                <a:spcPts val="2315"/>
              </a:lnSpc>
              <a:buChar char="•"/>
              <a:tabLst>
                <a:tab pos="1155065" algn="l"/>
                <a:tab pos="1155700" algn="l"/>
              </a:tabLst>
            </a:pPr>
            <a:r>
              <a:rPr sz="2200" spc="-65" dirty="0">
                <a:latin typeface="Arial"/>
                <a:cs typeface="Arial"/>
              </a:rPr>
              <a:t>Buffer</a:t>
            </a:r>
            <a:r>
              <a:rPr sz="2200" spc="-120" dirty="0">
                <a:latin typeface="Arial"/>
                <a:cs typeface="Arial"/>
              </a:rPr>
              <a:t> </a:t>
            </a:r>
            <a:r>
              <a:rPr sz="2200" spc="-10" dirty="0">
                <a:latin typeface="Arial"/>
                <a:cs typeface="Arial"/>
              </a:rPr>
              <a:t>for</a:t>
            </a:r>
            <a:r>
              <a:rPr sz="2200" spc="-120" dirty="0">
                <a:latin typeface="Arial"/>
                <a:cs typeface="Arial"/>
              </a:rPr>
              <a:t> </a:t>
            </a:r>
            <a:r>
              <a:rPr sz="2200" spc="-105" dirty="0">
                <a:latin typeface="Arial"/>
                <a:cs typeface="Arial"/>
              </a:rPr>
              <a:t>lack</a:t>
            </a:r>
            <a:r>
              <a:rPr sz="2200" spc="-130" dirty="0">
                <a:latin typeface="Arial"/>
                <a:cs typeface="Arial"/>
              </a:rPr>
              <a:t> </a:t>
            </a:r>
            <a:r>
              <a:rPr sz="2200" spc="-5" dirty="0">
                <a:latin typeface="Arial"/>
                <a:cs typeface="Arial"/>
              </a:rPr>
              <a:t>of</a:t>
            </a:r>
            <a:r>
              <a:rPr sz="2200" spc="-110" dirty="0">
                <a:latin typeface="Arial"/>
                <a:cs typeface="Arial"/>
              </a:rPr>
              <a:t> </a:t>
            </a:r>
            <a:r>
              <a:rPr sz="2200" spc="-25" dirty="0">
                <a:latin typeface="Arial"/>
                <a:cs typeface="Arial"/>
              </a:rPr>
              <a:t>flexibility</a:t>
            </a:r>
            <a:r>
              <a:rPr sz="2200" spc="-130" dirty="0">
                <a:latin typeface="Arial"/>
                <a:cs typeface="Arial"/>
              </a:rPr>
              <a:t> </a:t>
            </a:r>
            <a:r>
              <a:rPr sz="2200" spc="-25" dirty="0">
                <a:latin typeface="Arial"/>
                <a:cs typeface="Arial"/>
              </a:rPr>
              <a:t>in</a:t>
            </a:r>
            <a:r>
              <a:rPr sz="2200" spc="-130" dirty="0">
                <a:latin typeface="Arial"/>
                <a:cs typeface="Arial"/>
              </a:rPr>
              <a:t> </a:t>
            </a:r>
            <a:r>
              <a:rPr sz="2200" spc="-95">
                <a:latin typeface="Arial"/>
                <a:cs typeface="Arial"/>
              </a:rPr>
              <a:t>supply</a:t>
            </a:r>
            <a:r>
              <a:rPr sz="2200" spc="-130">
                <a:latin typeface="Arial"/>
                <a:cs typeface="Arial"/>
              </a:rPr>
              <a:t> </a:t>
            </a:r>
            <a:r>
              <a:rPr sz="2200" spc="-95" smtClean="0">
                <a:latin typeface="Arial"/>
                <a:cs typeface="Arial"/>
              </a:rPr>
              <a:t>chain</a:t>
            </a:r>
            <a:endParaRPr lang="en-US" sz="2200" spc="-95" dirty="0" smtClean="0">
              <a:latin typeface="Arial"/>
              <a:cs typeface="Arial"/>
            </a:endParaRPr>
          </a:p>
          <a:p>
            <a:pPr marL="1155700" lvl="2" indent="-228600">
              <a:lnSpc>
                <a:spcPts val="2315"/>
              </a:lnSpc>
              <a:tabLst>
                <a:tab pos="1155065" algn="l"/>
                <a:tab pos="1155700" algn="l"/>
              </a:tabLst>
            </a:pPr>
            <a:endParaRPr sz="2200">
              <a:latin typeface="Arial"/>
              <a:cs typeface="Arial"/>
            </a:endParaRPr>
          </a:p>
          <a:p>
            <a:pPr marL="755650" lvl="1" indent="-285750">
              <a:lnSpc>
                <a:spcPts val="2555"/>
              </a:lnSpc>
              <a:buFont typeface="Arial"/>
              <a:buChar char="–"/>
              <a:tabLst>
                <a:tab pos="755650" algn="l"/>
              </a:tabLst>
            </a:pPr>
            <a:r>
              <a:rPr sz="2400" b="1" spc="-160">
                <a:latin typeface="Arial"/>
                <a:cs typeface="Arial"/>
              </a:rPr>
              <a:t>Bullwhip</a:t>
            </a:r>
            <a:r>
              <a:rPr sz="2400" b="1" spc="-135">
                <a:latin typeface="Arial"/>
                <a:cs typeface="Arial"/>
              </a:rPr>
              <a:t> </a:t>
            </a:r>
            <a:r>
              <a:rPr sz="2400" b="1" spc="-120" smtClean="0">
                <a:latin typeface="Arial"/>
                <a:cs typeface="Arial"/>
              </a:rPr>
              <a:t>effect</a:t>
            </a:r>
            <a:endParaRPr sz="2400">
              <a:latin typeface="Arial"/>
              <a:cs typeface="Arial"/>
            </a:endParaRPr>
          </a:p>
          <a:p>
            <a:pPr marL="1155700" marR="722630" lvl="2" indent="-228600">
              <a:lnSpc>
                <a:spcPct val="70000"/>
              </a:lnSpc>
              <a:spcBef>
                <a:spcPts val="495"/>
              </a:spcBef>
              <a:buChar char="•"/>
              <a:tabLst>
                <a:tab pos="1155065" algn="l"/>
                <a:tab pos="1155700" algn="l"/>
              </a:tabLst>
            </a:pPr>
            <a:r>
              <a:rPr sz="2200" spc="-40" dirty="0">
                <a:latin typeface="Arial"/>
                <a:cs typeface="Arial"/>
              </a:rPr>
              <a:t>Information </a:t>
            </a:r>
            <a:r>
              <a:rPr sz="2200" spc="-50" dirty="0">
                <a:latin typeface="Arial"/>
                <a:cs typeface="Arial"/>
              </a:rPr>
              <a:t>about product </a:t>
            </a:r>
            <a:r>
              <a:rPr sz="2200" spc="-100" dirty="0">
                <a:latin typeface="Arial"/>
                <a:cs typeface="Arial"/>
              </a:rPr>
              <a:t>demand </a:t>
            </a:r>
            <a:r>
              <a:rPr sz="2200" spc="-114" dirty="0">
                <a:latin typeface="Arial"/>
                <a:cs typeface="Arial"/>
              </a:rPr>
              <a:t>gets </a:t>
            </a:r>
            <a:r>
              <a:rPr sz="2200" spc="-40" dirty="0">
                <a:latin typeface="Arial"/>
                <a:cs typeface="Arial"/>
              </a:rPr>
              <a:t>distorted</a:t>
            </a:r>
            <a:r>
              <a:rPr sz="2200" spc="-375" dirty="0">
                <a:latin typeface="Arial"/>
                <a:cs typeface="Arial"/>
              </a:rPr>
              <a:t> </a:t>
            </a:r>
            <a:r>
              <a:rPr sz="2200" spc="-204" dirty="0">
                <a:latin typeface="Arial"/>
                <a:cs typeface="Arial"/>
              </a:rPr>
              <a:t>as </a:t>
            </a:r>
            <a:r>
              <a:rPr sz="2200" spc="70" dirty="0">
                <a:latin typeface="Arial"/>
                <a:cs typeface="Arial"/>
              </a:rPr>
              <a:t>it  </a:t>
            </a:r>
            <a:r>
              <a:rPr sz="2200" spc="-185" dirty="0">
                <a:latin typeface="Arial"/>
                <a:cs typeface="Arial"/>
              </a:rPr>
              <a:t>passes </a:t>
            </a:r>
            <a:r>
              <a:rPr sz="2200" spc="-25" dirty="0">
                <a:latin typeface="Arial"/>
                <a:cs typeface="Arial"/>
              </a:rPr>
              <a:t>from </a:t>
            </a:r>
            <a:r>
              <a:rPr sz="2200" spc="-90" dirty="0">
                <a:latin typeface="Arial"/>
                <a:cs typeface="Arial"/>
              </a:rPr>
              <a:t>one </a:t>
            </a:r>
            <a:r>
              <a:rPr sz="2200" spc="-10" dirty="0">
                <a:latin typeface="Arial"/>
                <a:cs typeface="Arial"/>
              </a:rPr>
              <a:t>entity </a:t>
            </a:r>
            <a:r>
              <a:rPr sz="2200" spc="15" dirty="0">
                <a:latin typeface="Arial"/>
                <a:cs typeface="Arial"/>
              </a:rPr>
              <a:t>to </a:t>
            </a:r>
            <a:r>
              <a:rPr sz="2200" spc="-65" dirty="0">
                <a:latin typeface="Arial"/>
                <a:cs typeface="Arial"/>
              </a:rPr>
              <a:t>next </a:t>
            </a:r>
            <a:r>
              <a:rPr sz="2200" spc="-150" dirty="0">
                <a:latin typeface="Arial"/>
                <a:cs typeface="Arial"/>
              </a:rPr>
              <a:t>across </a:t>
            </a:r>
            <a:r>
              <a:rPr sz="2200" spc="-95" dirty="0">
                <a:latin typeface="Arial"/>
                <a:cs typeface="Arial"/>
              </a:rPr>
              <a:t>supply</a:t>
            </a:r>
            <a:r>
              <a:rPr sz="2200" spc="-465" dirty="0">
                <a:latin typeface="Arial"/>
                <a:cs typeface="Arial"/>
              </a:rPr>
              <a:t> </a:t>
            </a:r>
            <a:r>
              <a:rPr sz="2200" spc="-95" dirty="0">
                <a:latin typeface="Arial"/>
                <a:cs typeface="Arial"/>
              </a:rPr>
              <a:t>chain</a:t>
            </a:r>
            <a:endParaRPr sz="2200">
              <a:latin typeface="Arial"/>
              <a:cs typeface="Arial"/>
            </a:endParaRPr>
          </a:p>
        </p:txBody>
      </p:sp>
      <p:sp>
        <p:nvSpPr>
          <p:cNvPr id="3" name="object 3"/>
          <p:cNvSpPr txBox="1">
            <a:spLocks noGrp="1"/>
          </p:cNvSpPr>
          <p:nvPr>
            <p:ph type="title"/>
          </p:nvPr>
        </p:nvSpPr>
        <p:spPr>
          <a:xfrm>
            <a:off x="1936495" y="398780"/>
            <a:ext cx="5270500" cy="452755"/>
          </a:xfrm>
          <a:prstGeom prst="rect">
            <a:avLst/>
          </a:prstGeom>
        </p:spPr>
        <p:txBody>
          <a:bodyPr vert="horz" wrap="square" lIns="0" tIns="12700" rIns="0" bIns="0" rtlCol="0">
            <a:spAutoFit/>
          </a:bodyPr>
          <a:lstStyle/>
          <a:p>
            <a:pPr marL="12700">
              <a:lnSpc>
                <a:spcPct val="100000"/>
              </a:lnSpc>
              <a:spcBef>
                <a:spcPts val="100"/>
              </a:spcBef>
            </a:pPr>
            <a:r>
              <a:rPr sz="2800" spc="-250" dirty="0"/>
              <a:t>Supply Chain </a:t>
            </a:r>
            <a:r>
              <a:rPr sz="2800" spc="-160" dirty="0"/>
              <a:t>Management</a:t>
            </a:r>
            <a:r>
              <a:rPr sz="2800" spc="10" dirty="0"/>
              <a:t> </a:t>
            </a:r>
            <a:r>
              <a:rPr sz="2800" spc="-305" dirty="0"/>
              <a:t>Systems</a:t>
            </a:r>
            <a:endParaRPr sz="2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2950" y="1295412"/>
            <a:ext cx="7867650" cy="435889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936495" y="322580"/>
            <a:ext cx="5270500" cy="452755"/>
          </a:xfrm>
          <a:prstGeom prst="rect">
            <a:avLst/>
          </a:prstGeom>
        </p:spPr>
        <p:txBody>
          <a:bodyPr vert="horz" wrap="square" lIns="0" tIns="12700" rIns="0" bIns="0" rtlCol="0">
            <a:spAutoFit/>
          </a:bodyPr>
          <a:lstStyle/>
          <a:p>
            <a:pPr marL="12700">
              <a:lnSpc>
                <a:spcPct val="100000"/>
              </a:lnSpc>
              <a:spcBef>
                <a:spcPts val="100"/>
              </a:spcBef>
            </a:pPr>
            <a:r>
              <a:rPr sz="2800" spc="-250" dirty="0"/>
              <a:t>Supply Chain </a:t>
            </a:r>
            <a:r>
              <a:rPr sz="2800" spc="-160" dirty="0"/>
              <a:t>Management</a:t>
            </a:r>
            <a:r>
              <a:rPr sz="2800" spc="10" dirty="0"/>
              <a:t> </a:t>
            </a:r>
            <a:r>
              <a:rPr sz="2800" spc="-305" dirty="0"/>
              <a:t>Systems</a:t>
            </a:r>
            <a:endParaRPr sz="2800"/>
          </a:p>
        </p:txBody>
      </p:sp>
      <p:sp>
        <p:nvSpPr>
          <p:cNvPr id="5" name="object 5"/>
          <p:cNvSpPr txBox="1"/>
          <p:nvPr/>
        </p:nvSpPr>
        <p:spPr>
          <a:xfrm>
            <a:off x="457200" y="5737180"/>
            <a:ext cx="8381999" cy="1120820"/>
          </a:xfrm>
          <a:prstGeom prst="rect">
            <a:avLst/>
          </a:prstGeom>
        </p:spPr>
        <p:txBody>
          <a:bodyPr vert="horz" wrap="square" lIns="0" tIns="12700" rIns="0" bIns="0" rtlCol="0">
            <a:spAutoFit/>
          </a:bodyPr>
          <a:lstStyle/>
          <a:p>
            <a:pPr marL="12700" marR="5080">
              <a:lnSpc>
                <a:spcPct val="100000"/>
              </a:lnSpc>
              <a:spcBef>
                <a:spcPts val="100"/>
              </a:spcBef>
            </a:pPr>
            <a:r>
              <a:rPr spc="-55" dirty="0">
                <a:latin typeface="Arial"/>
                <a:cs typeface="Arial"/>
              </a:rPr>
              <a:t>Inaccurate </a:t>
            </a:r>
            <a:r>
              <a:rPr spc="-20" dirty="0">
                <a:latin typeface="Arial"/>
                <a:cs typeface="Arial"/>
              </a:rPr>
              <a:t>information </a:t>
            </a:r>
            <a:r>
              <a:rPr spc="-80" dirty="0">
                <a:latin typeface="Arial"/>
                <a:cs typeface="Arial"/>
              </a:rPr>
              <a:t>can </a:t>
            </a:r>
            <a:r>
              <a:rPr spc="-90" dirty="0">
                <a:latin typeface="Arial"/>
                <a:cs typeface="Arial"/>
              </a:rPr>
              <a:t>cause </a:t>
            </a:r>
            <a:r>
              <a:rPr spc="-20" dirty="0">
                <a:latin typeface="Arial"/>
                <a:cs typeface="Arial"/>
              </a:rPr>
              <a:t>minor </a:t>
            </a:r>
            <a:r>
              <a:rPr spc="-30" dirty="0">
                <a:latin typeface="Arial"/>
                <a:cs typeface="Arial"/>
              </a:rPr>
              <a:t>fluctuations </a:t>
            </a:r>
            <a:r>
              <a:rPr spc="-15" dirty="0">
                <a:latin typeface="Arial"/>
                <a:cs typeface="Arial"/>
              </a:rPr>
              <a:t>in </a:t>
            </a:r>
            <a:r>
              <a:rPr spc="-60" dirty="0">
                <a:latin typeface="Arial"/>
                <a:cs typeface="Arial"/>
              </a:rPr>
              <a:t>demand </a:t>
            </a:r>
            <a:r>
              <a:rPr spc="-5" dirty="0">
                <a:latin typeface="Arial"/>
                <a:cs typeface="Arial"/>
              </a:rPr>
              <a:t>for </a:t>
            </a:r>
            <a:r>
              <a:rPr spc="-95" dirty="0">
                <a:latin typeface="Arial"/>
                <a:cs typeface="Arial"/>
              </a:rPr>
              <a:t>a </a:t>
            </a:r>
            <a:r>
              <a:rPr spc="-30" dirty="0">
                <a:latin typeface="Arial"/>
                <a:cs typeface="Arial"/>
              </a:rPr>
              <a:t>product </a:t>
            </a:r>
            <a:r>
              <a:rPr spc="5" dirty="0">
                <a:latin typeface="Arial"/>
                <a:cs typeface="Arial"/>
              </a:rPr>
              <a:t>to </a:t>
            </a:r>
            <a:r>
              <a:rPr spc="-60" dirty="0">
                <a:latin typeface="Arial"/>
                <a:cs typeface="Arial"/>
              </a:rPr>
              <a:t>be </a:t>
            </a:r>
            <a:r>
              <a:rPr spc="-30" dirty="0">
                <a:latin typeface="Arial"/>
                <a:cs typeface="Arial"/>
              </a:rPr>
              <a:t>amplified </a:t>
            </a:r>
            <a:r>
              <a:rPr spc="-114" dirty="0">
                <a:latin typeface="Arial"/>
                <a:cs typeface="Arial"/>
              </a:rPr>
              <a:t>as </a:t>
            </a:r>
            <a:r>
              <a:rPr spc="-55" dirty="0">
                <a:latin typeface="Arial"/>
                <a:cs typeface="Arial"/>
              </a:rPr>
              <a:t>one </a:t>
            </a:r>
            <a:r>
              <a:rPr spc="-75" dirty="0">
                <a:latin typeface="Arial"/>
                <a:cs typeface="Arial"/>
              </a:rPr>
              <a:t>moves </a:t>
            </a:r>
            <a:r>
              <a:rPr spc="-5" dirty="0">
                <a:latin typeface="Arial"/>
                <a:cs typeface="Arial"/>
              </a:rPr>
              <a:t>further </a:t>
            </a:r>
            <a:r>
              <a:rPr spc="-75" dirty="0">
                <a:latin typeface="Arial"/>
                <a:cs typeface="Arial"/>
              </a:rPr>
              <a:t>back </a:t>
            </a:r>
            <a:r>
              <a:rPr spc="-15" dirty="0">
                <a:latin typeface="Arial"/>
                <a:cs typeface="Arial"/>
              </a:rPr>
              <a:t>in  the</a:t>
            </a:r>
            <a:r>
              <a:rPr spc="-60" dirty="0">
                <a:latin typeface="Arial"/>
                <a:cs typeface="Arial"/>
              </a:rPr>
              <a:t> </a:t>
            </a:r>
            <a:r>
              <a:rPr spc="-55" dirty="0">
                <a:latin typeface="Arial"/>
                <a:cs typeface="Arial"/>
              </a:rPr>
              <a:t>supply</a:t>
            </a:r>
            <a:r>
              <a:rPr spc="-70" dirty="0">
                <a:latin typeface="Arial"/>
                <a:cs typeface="Arial"/>
              </a:rPr>
              <a:t> </a:t>
            </a:r>
            <a:r>
              <a:rPr spc="-50" dirty="0">
                <a:latin typeface="Arial"/>
                <a:cs typeface="Arial"/>
              </a:rPr>
              <a:t>chain.</a:t>
            </a:r>
            <a:r>
              <a:rPr spc="-65" dirty="0">
                <a:latin typeface="Arial"/>
                <a:cs typeface="Arial"/>
              </a:rPr>
              <a:t> </a:t>
            </a:r>
            <a:r>
              <a:rPr spc="-5" dirty="0">
                <a:latin typeface="Arial"/>
                <a:cs typeface="Arial"/>
              </a:rPr>
              <a:t>Minor</a:t>
            </a:r>
            <a:r>
              <a:rPr spc="-60" dirty="0">
                <a:latin typeface="Arial"/>
                <a:cs typeface="Arial"/>
              </a:rPr>
              <a:t> </a:t>
            </a:r>
            <a:r>
              <a:rPr spc="-30" dirty="0">
                <a:latin typeface="Arial"/>
                <a:cs typeface="Arial"/>
              </a:rPr>
              <a:t>fluctuations</a:t>
            </a:r>
            <a:r>
              <a:rPr spc="-65" dirty="0">
                <a:latin typeface="Arial"/>
                <a:cs typeface="Arial"/>
              </a:rPr>
              <a:t> </a:t>
            </a:r>
            <a:r>
              <a:rPr spc="-15" dirty="0">
                <a:latin typeface="Arial"/>
                <a:cs typeface="Arial"/>
              </a:rPr>
              <a:t>in</a:t>
            </a:r>
            <a:r>
              <a:rPr spc="-60" dirty="0">
                <a:latin typeface="Arial"/>
                <a:cs typeface="Arial"/>
              </a:rPr>
              <a:t> </a:t>
            </a:r>
            <a:r>
              <a:rPr spc="-20" dirty="0">
                <a:latin typeface="Arial"/>
                <a:cs typeface="Arial"/>
              </a:rPr>
              <a:t>retail</a:t>
            </a:r>
            <a:r>
              <a:rPr spc="-60" dirty="0">
                <a:latin typeface="Arial"/>
                <a:cs typeface="Arial"/>
              </a:rPr>
              <a:t> </a:t>
            </a:r>
            <a:r>
              <a:rPr spc="-90" dirty="0">
                <a:latin typeface="Arial"/>
                <a:cs typeface="Arial"/>
              </a:rPr>
              <a:t>sales</a:t>
            </a:r>
            <a:r>
              <a:rPr spc="-50" dirty="0">
                <a:latin typeface="Arial"/>
                <a:cs typeface="Arial"/>
              </a:rPr>
              <a:t> </a:t>
            </a:r>
            <a:r>
              <a:rPr spc="-5" dirty="0">
                <a:latin typeface="Arial"/>
                <a:cs typeface="Arial"/>
              </a:rPr>
              <a:t>for</a:t>
            </a:r>
            <a:r>
              <a:rPr spc="-55" dirty="0">
                <a:latin typeface="Arial"/>
                <a:cs typeface="Arial"/>
              </a:rPr>
              <a:t> </a:t>
            </a:r>
            <a:r>
              <a:rPr spc="-95" dirty="0">
                <a:latin typeface="Arial"/>
                <a:cs typeface="Arial"/>
              </a:rPr>
              <a:t>a</a:t>
            </a:r>
            <a:r>
              <a:rPr spc="-55" dirty="0">
                <a:latin typeface="Arial"/>
                <a:cs typeface="Arial"/>
              </a:rPr>
              <a:t> </a:t>
            </a:r>
            <a:r>
              <a:rPr spc="-30" dirty="0">
                <a:latin typeface="Arial"/>
                <a:cs typeface="Arial"/>
              </a:rPr>
              <a:t>product</a:t>
            </a:r>
            <a:r>
              <a:rPr spc="-70" dirty="0">
                <a:latin typeface="Arial"/>
                <a:cs typeface="Arial"/>
              </a:rPr>
              <a:t> </a:t>
            </a:r>
            <a:r>
              <a:rPr spc="-80" dirty="0">
                <a:latin typeface="Arial"/>
                <a:cs typeface="Arial"/>
              </a:rPr>
              <a:t>can</a:t>
            </a:r>
            <a:r>
              <a:rPr spc="-55" dirty="0">
                <a:latin typeface="Arial"/>
                <a:cs typeface="Arial"/>
              </a:rPr>
              <a:t> </a:t>
            </a:r>
            <a:r>
              <a:rPr spc="-50" dirty="0">
                <a:latin typeface="Arial"/>
                <a:cs typeface="Arial"/>
              </a:rPr>
              <a:t>create</a:t>
            </a:r>
            <a:r>
              <a:rPr spc="-55" dirty="0">
                <a:latin typeface="Arial"/>
                <a:cs typeface="Arial"/>
              </a:rPr>
              <a:t> </a:t>
            </a:r>
            <a:r>
              <a:rPr spc="-105" dirty="0">
                <a:latin typeface="Arial"/>
                <a:cs typeface="Arial"/>
              </a:rPr>
              <a:t>excess</a:t>
            </a:r>
            <a:r>
              <a:rPr spc="-40" dirty="0">
                <a:latin typeface="Arial"/>
                <a:cs typeface="Arial"/>
              </a:rPr>
              <a:t> </a:t>
            </a:r>
            <a:r>
              <a:rPr spc="-30" dirty="0">
                <a:latin typeface="Arial"/>
                <a:cs typeface="Arial"/>
              </a:rPr>
              <a:t>inventory</a:t>
            </a:r>
            <a:r>
              <a:rPr spc="-60" dirty="0">
                <a:latin typeface="Arial"/>
                <a:cs typeface="Arial"/>
              </a:rPr>
              <a:t> </a:t>
            </a:r>
            <a:r>
              <a:rPr spc="-5" dirty="0">
                <a:latin typeface="Arial"/>
                <a:cs typeface="Arial"/>
              </a:rPr>
              <a:t>for</a:t>
            </a:r>
            <a:r>
              <a:rPr spc="-75" dirty="0">
                <a:latin typeface="Arial"/>
                <a:cs typeface="Arial"/>
              </a:rPr>
              <a:t> </a:t>
            </a:r>
            <a:r>
              <a:rPr spc="-25" dirty="0">
                <a:latin typeface="Arial"/>
                <a:cs typeface="Arial"/>
              </a:rPr>
              <a:t>distributors,</a:t>
            </a:r>
            <a:r>
              <a:rPr spc="-65" dirty="0">
                <a:latin typeface="Arial"/>
                <a:cs typeface="Arial"/>
              </a:rPr>
              <a:t> </a:t>
            </a:r>
            <a:r>
              <a:rPr spc="-45" dirty="0">
                <a:latin typeface="Arial"/>
                <a:cs typeface="Arial"/>
              </a:rPr>
              <a:t>manufacturers,  </a:t>
            </a:r>
            <a:r>
              <a:rPr spc="-60" dirty="0">
                <a:latin typeface="Arial"/>
                <a:cs typeface="Arial"/>
              </a:rPr>
              <a:t>and</a:t>
            </a:r>
            <a:r>
              <a:rPr spc="-75" dirty="0">
                <a:latin typeface="Arial"/>
                <a:cs typeface="Arial"/>
              </a:rPr>
              <a:t> </a:t>
            </a:r>
            <a:r>
              <a:rPr spc="-55" dirty="0">
                <a:latin typeface="Arial"/>
                <a:cs typeface="Arial"/>
              </a:rPr>
              <a:t>suppliers.</a:t>
            </a:r>
            <a:endParaRPr>
              <a:latin typeface="Arial"/>
              <a:cs typeface="Arial"/>
            </a:endParaRPr>
          </a:p>
        </p:txBody>
      </p:sp>
      <p:sp>
        <p:nvSpPr>
          <p:cNvPr id="7" name="TextBox 6"/>
          <p:cNvSpPr txBox="1"/>
          <p:nvPr/>
        </p:nvSpPr>
        <p:spPr>
          <a:xfrm>
            <a:off x="3810000" y="1143000"/>
            <a:ext cx="2743200" cy="400110"/>
          </a:xfrm>
          <a:prstGeom prst="rect">
            <a:avLst/>
          </a:prstGeom>
          <a:noFill/>
        </p:spPr>
        <p:txBody>
          <a:bodyPr wrap="square" rtlCol="0">
            <a:spAutoFit/>
          </a:bodyPr>
          <a:lstStyle/>
          <a:p>
            <a:r>
              <a:rPr lang="en-US" sz="2000" b="1" dirty="0" smtClean="0"/>
              <a:t>The Bullwhip effect</a:t>
            </a:r>
            <a:endParaRPr lang="en-IN" sz="2000" b="1"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625854"/>
            <a:ext cx="8051800" cy="4049395"/>
          </a:xfrm>
          <a:prstGeom prst="rect">
            <a:avLst/>
          </a:prstGeom>
        </p:spPr>
        <p:txBody>
          <a:bodyPr vert="horz" wrap="square" lIns="0" tIns="12700" rIns="0" bIns="0" rtlCol="0">
            <a:spAutoFit/>
          </a:bodyPr>
          <a:lstStyle/>
          <a:p>
            <a:pPr marL="12700">
              <a:lnSpc>
                <a:spcPct val="100000"/>
              </a:lnSpc>
              <a:spcBef>
                <a:spcPts val="100"/>
              </a:spcBef>
            </a:pPr>
            <a:r>
              <a:rPr sz="2200" b="1" dirty="0">
                <a:latin typeface="Arial"/>
                <a:cs typeface="Arial"/>
              </a:rPr>
              <a:t>The </a:t>
            </a:r>
            <a:r>
              <a:rPr sz="2200" b="1" spc="-5" dirty="0">
                <a:latin typeface="Arial"/>
                <a:cs typeface="Arial"/>
              </a:rPr>
              <a:t>bullwhip </a:t>
            </a:r>
            <a:r>
              <a:rPr sz="2200" b="1" dirty="0">
                <a:latin typeface="Arial"/>
                <a:cs typeface="Arial"/>
              </a:rPr>
              <a:t>is tamed</a:t>
            </a:r>
            <a:r>
              <a:rPr sz="2200" b="1" spc="30" dirty="0">
                <a:latin typeface="Arial"/>
                <a:cs typeface="Arial"/>
              </a:rPr>
              <a:t> </a:t>
            </a:r>
            <a:r>
              <a:rPr sz="2200" b="1" dirty="0">
                <a:latin typeface="Arial"/>
                <a:cs typeface="Arial"/>
              </a:rPr>
              <a:t>by:</a:t>
            </a:r>
            <a:endParaRPr sz="2200">
              <a:latin typeface="Arial"/>
              <a:cs typeface="Arial"/>
            </a:endParaRPr>
          </a:p>
          <a:p>
            <a:pPr marL="355600" marR="379095" indent="-342900">
              <a:lnSpc>
                <a:spcPct val="100000"/>
              </a:lnSpc>
              <a:buChar char="•"/>
              <a:tabLst>
                <a:tab pos="354965" algn="l"/>
                <a:tab pos="355600" algn="l"/>
              </a:tabLst>
            </a:pPr>
            <a:r>
              <a:rPr sz="2200" dirty="0">
                <a:latin typeface="Arial"/>
                <a:cs typeface="Arial"/>
              </a:rPr>
              <a:t>reducing uncertainties about demand and supply when all  members of the supply chain have accurate and </a:t>
            </a:r>
            <a:r>
              <a:rPr sz="2200" spc="-5" dirty="0">
                <a:latin typeface="Arial"/>
                <a:cs typeface="Arial"/>
              </a:rPr>
              <a:t>up-to-date  </a:t>
            </a:r>
            <a:r>
              <a:rPr sz="2200" dirty="0">
                <a:latin typeface="Arial"/>
                <a:cs typeface="Arial"/>
              </a:rPr>
              <a:t>information.</a:t>
            </a:r>
            <a:endParaRPr sz="2200">
              <a:latin typeface="Arial"/>
              <a:cs typeface="Arial"/>
            </a:endParaRPr>
          </a:p>
          <a:p>
            <a:pPr marL="355600" marR="163830" indent="-342900">
              <a:lnSpc>
                <a:spcPct val="100000"/>
              </a:lnSpc>
              <a:buChar char="•"/>
              <a:tabLst>
                <a:tab pos="354965" algn="l"/>
                <a:tab pos="355600" algn="l"/>
              </a:tabLst>
            </a:pPr>
            <a:r>
              <a:rPr sz="2200" dirty="0">
                <a:latin typeface="Arial"/>
                <a:cs typeface="Arial"/>
              </a:rPr>
              <a:t>If all supply chain members share dynamic information</a:t>
            </a:r>
            <a:r>
              <a:rPr sz="2200" spc="-55" dirty="0">
                <a:latin typeface="Arial"/>
                <a:cs typeface="Arial"/>
              </a:rPr>
              <a:t> </a:t>
            </a:r>
            <a:r>
              <a:rPr sz="2200" dirty="0">
                <a:latin typeface="Arial"/>
                <a:cs typeface="Arial"/>
              </a:rPr>
              <a:t>about  inventory levels, schedules, forecasts, and shipments, they  have more precise knowledge about how to adjust their  sourcing, manufacturing, and distribution</a:t>
            </a:r>
            <a:r>
              <a:rPr sz="2200" spc="-5" dirty="0">
                <a:latin typeface="Arial"/>
                <a:cs typeface="Arial"/>
              </a:rPr>
              <a:t> plans.</a:t>
            </a:r>
            <a:endParaRPr sz="2200">
              <a:latin typeface="Arial"/>
              <a:cs typeface="Arial"/>
            </a:endParaRPr>
          </a:p>
          <a:p>
            <a:pPr>
              <a:lnSpc>
                <a:spcPct val="100000"/>
              </a:lnSpc>
              <a:spcBef>
                <a:spcPts val="55"/>
              </a:spcBef>
              <a:buFont typeface="Arial"/>
              <a:buChar char="•"/>
            </a:pPr>
            <a:endParaRPr sz="2250">
              <a:latin typeface="Times New Roman"/>
              <a:cs typeface="Times New Roman"/>
            </a:endParaRPr>
          </a:p>
          <a:p>
            <a:pPr marL="355600" marR="5080" indent="-342900">
              <a:lnSpc>
                <a:spcPct val="100000"/>
              </a:lnSpc>
              <a:buFont typeface="Arial"/>
              <a:buChar char="•"/>
              <a:tabLst>
                <a:tab pos="354965" algn="l"/>
                <a:tab pos="355600" algn="l"/>
              </a:tabLst>
            </a:pPr>
            <a:r>
              <a:rPr sz="2200" b="1" dirty="0">
                <a:latin typeface="Arial"/>
                <a:cs typeface="Arial"/>
              </a:rPr>
              <a:t>Supply chain management systems provide the kind of  information that helps members of the supply chain make  better purchasing and </a:t>
            </a:r>
            <a:r>
              <a:rPr sz="2200" b="1" spc="-5" dirty="0">
                <a:latin typeface="Arial"/>
                <a:cs typeface="Arial"/>
              </a:rPr>
              <a:t>scheduling</a:t>
            </a:r>
            <a:r>
              <a:rPr sz="2200" b="1" spc="50" dirty="0">
                <a:latin typeface="Arial"/>
                <a:cs typeface="Arial"/>
              </a:rPr>
              <a:t> </a:t>
            </a:r>
            <a:r>
              <a:rPr sz="2200" b="1" dirty="0">
                <a:latin typeface="Arial"/>
                <a:cs typeface="Arial"/>
              </a:rPr>
              <a:t>decisions</a:t>
            </a:r>
            <a:r>
              <a:rPr sz="2200" dirty="0">
                <a:latin typeface="Arial"/>
                <a:cs typeface="Arial"/>
              </a:rPr>
              <a:t>.</a:t>
            </a:r>
            <a:endParaRPr sz="2200">
              <a:latin typeface="Arial"/>
              <a:cs typeface="Arial"/>
            </a:endParaRPr>
          </a:p>
        </p:txBody>
      </p:sp>
      <p:sp>
        <p:nvSpPr>
          <p:cNvPr id="3" name="object 3"/>
          <p:cNvSpPr txBox="1">
            <a:spLocks noGrp="1"/>
          </p:cNvSpPr>
          <p:nvPr>
            <p:ph type="title"/>
          </p:nvPr>
        </p:nvSpPr>
        <p:spPr>
          <a:xfrm>
            <a:off x="1936495" y="322580"/>
            <a:ext cx="5270500" cy="452755"/>
          </a:xfrm>
          <a:prstGeom prst="rect">
            <a:avLst/>
          </a:prstGeom>
        </p:spPr>
        <p:txBody>
          <a:bodyPr vert="horz" wrap="square" lIns="0" tIns="12700" rIns="0" bIns="0" rtlCol="0">
            <a:spAutoFit/>
          </a:bodyPr>
          <a:lstStyle/>
          <a:p>
            <a:pPr marL="12700">
              <a:lnSpc>
                <a:spcPct val="100000"/>
              </a:lnSpc>
              <a:spcBef>
                <a:spcPts val="100"/>
              </a:spcBef>
            </a:pPr>
            <a:r>
              <a:rPr sz="2800" spc="-250" dirty="0"/>
              <a:t>Supply Chain </a:t>
            </a:r>
            <a:r>
              <a:rPr sz="2800" spc="-160" dirty="0"/>
              <a:t>Management</a:t>
            </a:r>
            <a:r>
              <a:rPr sz="2800" spc="10" dirty="0"/>
              <a:t> </a:t>
            </a:r>
            <a:r>
              <a:rPr sz="2800" spc="-305" dirty="0"/>
              <a:t>Systems</a:t>
            </a:r>
            <a:endParaRPr sz="28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454281"/>
            <a:ext cx="7924800" cy="4544695"/>
          </a:xfrm>
          <a:prstGeom prst="rect">
            <a:avLst/>
          </a:prstGeom>
        </p:spPr>
        <p:txBody>
          <a:bodyPr vert="horz" wrap="square" lIns="0" tIns="106045" rIns="0" bIns="0" rtlCol="0">
            <a:spAutoFit/>
          </a:bodyPr>
          <a:lstStyle/>
          <a:p>
            <a:pPr marL="355600" indent="-342900">
              <a:lnSpc>
                <a:spcPct val="100000"/>
              </a:lnSpc>
              <a:spcBef>
                <a:spcPts val="835"/>
              </a:spcBef>
              <a:buFont typeface="Arial"/>
              <a:buChar char="•"/>
              <a:tabLst>
                <a:tab pos="354965" algn="l"/>
                <a:tab pos="355600" algn="l"/>
              </a:tabLst>
            </a:pPr>
            <a:r>
              <a:rPr sz="2400" b="1" spc="-215" dirty="0">
                <a:solidFill>
                  <a:srgbClr val="0D0D0D"/>
                </a:solidFill>
                <a:latin typeface="Arial"/>
                <a:cs typeface="Arial"/>
              </a:rPr>
              <a:t>Supply </a:t>
            </a:r>
            <a:r>
              <a:rPr sz="2400" b="1" spc="-190" dirty="0">
                <a:solidFill>
                  <a:srgbClr val="0D0D0D"/>
                </a:solidFill>
                <a:latin typeface="Arial"/>
                <a:cs typeface="Arial"/>
              </a:rPr>
              <a:t>chain </a:t>
            </a:r>
            <a:r>
              <a:rPr sz="2400" b="1" spc="-170" dirty="0">
                <a:solidFill>
                  <a:srgbClr val="0D0D0D"/>
                </a:solidFill>
                <a:latin typeface="Arial"/>
                <a:cs typeface="Arial"/>
              </a:rPr>
              <a:t>management</a:t>
            </a:r>
            <a:r>
              <a:rPr sz="2400" b="1" spc="20" dirty="0">
                <a:solidFill>
                  <a:srgbClr val="0D0D0D"/>
                </a:solidFill>
                <a:latin typeface="Arial"/>
                <a:cs typeface="Arial"/>
              </a:rPr>
              <a:t> </a:t>
            </a:r>
            <a:r>
              <a:rPr sz="2400" b="1" spc="-135" dirty="0">
                <a:solidFill>
                  <a:srgbClr val="0D0D0D"/>
                </a:solidFill>
                <a:latin typeface="Arial"/>
                <a:cs typeface="Arial"/>
              </a:rPr>
              <a:t>software</a:t>
            </a:r>
            <a:endParaRPr sz="2400">
              <a:latin typeface="Arial"/>
              <a:cs typeface="Arial"/>
            </a:endParaRPr>
          </a:p>
          <a:p>
            <a:pPr marL="755650" lvl="1" indent="-285750">
              <a:lnSpc>
                <a:spcPct val="100000"/>
              </a:lnSpc>
              <a:spcBef>
                <a:spcPts val="680"/>
              </a:spcBef>
              <a:buFont typeface="Arial"/>
              <a:buChar char="–"/>
              <a:tabLst>
                <a:tab pos="755015" algn="l"/>
                <a:tab pos="755650" algn="l"/>
              </a:tabLst>
            </a:pPr>
            <a:r>
              <a:rPr sz="2200" b="1" spc="-200" dirty="0">
                <a:latin typeface="Arial"/>
                <a:cs typeface="Arial"/>
              </a:rPr>
              <a:t>Supply </a:t>
            </a:r>
            <a:r>
              <a:rPr sz="2200" b="1" spc="-175" dirty="0">
                <a:latin typeface="Arial"/>
                <a:cs typeface="Arial"/>
              </a:rPr>
              <a:t>chain </a:t>
            </a:r>
            <a:r>
              <a:rPr sz="2200" b="1" spc="-160" dirty="0">
                <a:latin typeface="Arial"/>
                <a:cs typeface="Arial"/>
              </a:rPr>
              <a:t>planning </a:t>
            </a:r>
            <a:r>
              <a:rPr sz="2200" b="1" spc="-210" dirty="0">
                <a:latin typeface="Arial"/>
                <a:cs typeface="Arial"/>
              </a:rPr>
              <a:t>systems, </a:t>
            </a:r>
            <a:r>
              <a:rPr sz="2200" b="1" spc="-165" dirty="0">
                <a:latin typeface="Arial"/>
                <a:cs typeface="Arial"/>
              </a:rPr>
              <a:t>enables </a:t>
            </a:r>
            <a:r>
              <a:rPr sz="2200" b="1" spc="-85" dirty="0">
                <a:latin typeface="Arial"/>
                <a:cs typeface="Arial"/>
              </a:rPr>
              <a:t>the </a:t>
            </a:r>
            <a:r>
              <a:rPr sz="2200" b="1" spc="-90" dirty="0">
                <a:latin typeface="Arial"/>
                <a:cs typeface="Arial"/>
              </a:rPr>
              <a:t>firm</a:t>
            </a:r>
            <a:r>
              <a:rPr sz="2200" b="1" spc="110" dirty="0">
                <a:latin typeface="Arial"/>
                <a:cs typeface="Arial"/>
              </a:rPr>
              <a:t> </a:t>
            </a:r>
            <a:r>
              <a:rPr sz="2200" b="1" spc="-95" dirty="0">
                <a:latin typeface="Arial"/>
                <a:cs typeface="Arial"/>
              </a:rPr>
              <a:t>to:</a:t>
            </a:r>
            <a:endParaRPr sz="2200">
              <a:latin typeface="Arial"/>
              <a:cs typeface="Arial"/>
            </a:endParaRPr>
          </a:p>
          <a:p>
            <a:pPr marL="1155700" lvl="2" indent="-228600">
              <a:lnSpc>
                <a:spcPct val="100000"/>
              </a:lnSpc>
              <a:spcBef>
                <a:spcPts val="330"/>
              </a:spcBef>
              <a:buChar char="•"/>
              <a:tabLst>
                <a:tab pos="1155065" algn="l"/>
                <a:tab pos="1155700" algn="l"/>
              </a:tabLst>
            </a:pPr>
            <a:r>
              <a:rPr sz="2000" spc="-40" dirty="0">
                <a:latin typeface="Arial"/>
                <a:cs typeface="Arial"/>
              </a:rPr>
              <a:t>Model </a:t>
            </a:r>
            <a:r>
              <a:rPr sz="2000" spc="-80" dirty="0">
                <a:latin typeface="Arial"/>
                <a:cs typeface="Arial"/>
              </a:rPr>
              <a:t>existing </a:t>
            </a:r>
            <a:r>
              <a:rPr sz="2000" spc="-90" dirty="0">
                <a:latin typeface="Arial"/>
                <a:cs typeface="Arial"/>
              </a:rPr>
              <a:t>supply</a:t>
            </a:r>
            <a:r>
              <a:rPr sz="2000" spc="-180" dirty="0">
                <a:latin typeface="Arial"/>
                <a:cs typeface="Arial"/>
              </a:rPr>
              <a:t> </a:t>
            </a:r>
            <a:r>
              <a:rPr sz="2000" spc="-85" dirty="0">
                <a:latin typeface="Arial"/>
                <a:cs typeface="Arial"/>
              </a:rPr>
              <a:t>chain</a:t>
            </a:r>
            <a:endParaRPr sz="2000">
              <a:latin typeface="Arial"/>
              <a:cs typeface="Arial"/>
            </a:endParaRPr>
          </a:p>
          <a:p>
            <a:pPr marL="1155700" marR="5080" lvl="2" indent="-228600">
              <a:lnSpc>
                <a:spcPts val="1920"/>
              </a:lnSpc>
              <a:spcBef>
                <a:spcPts val="580"/>
              </a:spcBef>
              <a:buChar char="•"/>
              <a:tabLst>
                <a:tab pos="1155065" algn="l"/>
                <a:tab pos="1155700" algn="l"/>
              </a:tabLst>
            </a:pPr>
            <a:r>
              <a:rPr sz="2000" spc="-105" dirty="0">
                <a:latin typeface="Arial"/>
                <a:cs typeface="Arial"/>
              </a:rPr>
              <a:t>Generate </a:t>
            </a:r>
            <a:r>
              <a:rPr sz="2000" b="1" spc="-150" dirty="0">
                <a:latin typeface="Arial"/>
                <a:cs typeface="Arial"/>
              </a:rPr>
              <a:t>Demand </a:t>
            </a:r>
            <a:r>
              <a:rPr sz="2000" b="1" spc="-130" dirty="0">
                <a:latin typeface="Arial"/>
                <a:cs typeface="Arial"/>
              </a:rPr>
              <a:t>planning</a:t>
            </a:r>
            <a:r>
              <a:rPr sz="2000" spc="-130" dirty="0">
                <a:latin typeface="Arial"/>
                <a:cs typeface="Arial"/>
              </a:rPr>
              <a:t>: </a:t>
            </a:r>
            <a:r>
              <a:rPr sz="2000" spc="-50" dirty="0">
                <a:latin typeface="Arial"/>
                <a:cs typeface="Arial"/>
              </a:rPr>
              <a:t>how </a:t>
            </a:r>
            <a:r>
              <a:rPr sz="2000" spc="-90" dirty="0">
                <a:latin typeface="Arial"/>
                <a:cs typeface="Arial"/>
              </a:rPr>
              <a:t>much </a:t>
            </a:r>
            <a:r>
              <a:rPr sz="2000" spc="-45" dirty="0">
                <a:latin typeface="Arial"/>
                <a:cs typeface="Arial"/>
              </a:rPr>
              <a:t>product </a:t>
            </a:r>
            <a:r>
              <a:rPr sz="2000" spc="-160" dirty="0">
                <a:latin typeface="Arial"/>
                <a:cs typeface="Arial"/>
              </a:rPr>
              <a:t>a </a:t>
            </a:r>
            <a:r>
              <a:rPr sz="2000" spc="-125" dirty="0">
                <a:latin typeface="Arial"/>
                <a:cs typeface="Arial"/>
              </a:rPr>
              <a:t>business needs  </a:t>
            </a:r>
            <a:r>
              <a:rPr sz="2000" spc="15" dirty="0">
                <a:latin typeface="Arial"/>
                <a:cs typeface="Arial"/>
              </a:rPr>
              <a:t>to </a:t>
            </a:r>
            <a:r>
              <a:rPr sz="2000" spc="-130" dirty="0">
                <a:latin typeface="Arial"/>
                <a:cs typeface="Arial"/>
              </a:rPr>
              <a:t>make </a:t>
            </a:r>
            <a:r>
              <a:rPr sz="2000" spc="15" dirty="0">
                <a:latin typeface="Arial"/>
                <a:cs typeface="Arial"/>
              </a:rPr>
              <a:t>to</a:t>
            </a:r>
            <a:r>
              <a:rPr sz="2000" spc="-415" dirty="0">
                <a:latin typeface="Arial"/>
                <a:cs typeface="Arial"/>
              </a:rPr>
              <a:t> </a:t>
            </a:r>
            <a:r>
              <a:rPr sz="2000" spc="-80" dirty="0">
                <a:latin typeface="Arial"/>
                <a:cs typeface="Arial"/>
              </a:rPr>
              <a:t>satisfy </a:t>
            </a:r>
            <a:r>
              <a:rPr sz="2000" spc="-45" dirty="0">
                <a:latin typeface="Arial"/>
                <a:cs typeface="Arial"/>
              </a:rPr>
              <a:t>all </a:t>
            </a:r>
            <a:r>
              <a:rPr sz="2000" spc="-5" dirty="0">
                <a:latin typeface="Arial"/>
                <a:cs typeface="Arial"/>
              </a:rPr>
              <a:t>of </a:t>
            </a:r>
            <a:r>
              <a:rPr sz="2000" spc="-35" dirty="0">
                <a:latin typeface="Arial"/>
                <a:cs typeface="Arial"/>
              </a:rPr>
              <a:t>its </a:t>
            </a:r>
            <a:r>
              <a:rPr sz="2000" spc="-85" dirty="0">
                <a:latin typeface="Arial"/>
                <a:cs typeface="Arial"/>
              </a:rPr>
              <a:t>customers’ </a:t>
            </a:r>
            <a:r>
              <a:rPr sz="2000" spc="-114" dirty="0">
                <a:latin typeface="Arial"/>
                <a:cs typeface="Arial"/>
              </a:rPr>
              <a:t>demands</a:t>
            </a:r>
            <a:endParaRPr sz="2000">
              <a:latin typeface="Arial"/>
              <a:cs typeface="Arial"/>
            </a:endParaRPr>
          </a:p>
          <a:p>
            <a:pPr marL="1155700" lvl="2" indent="-228600">
              <a:lnSpc>
                <a:spcPct val="100000"/>
              </a:lnSpc>
              <a:spcBef>
                <a:spcPts val="140"/>
              </a:spcBef>
              <a:buChar char="•"/>
              <a:tabLst>
                <a:tab pos="1155065" algn="l"/>
                <a:tab pos="1155700" algn="l"/>
              </a:tabLst>
            </a:pPr>
            <a:r>
              <a:rPr sz="2000" spc="-80" dirty="0">
                <a:latin typeface="Arial"/>
                <a:cs typeface="Arial"/>
              </a:rPr>
              <a:t>Optimize </a:t>
            </a:r>
            <a:r>
              <a:rPr sz="2000" spc="-90" dirty="0">
                <a:latin typeface="Arial"/>
                <a:cs typeface="Arial"/>
              </a:rPr>
              <a:t>sourcing, </a:t>
            </a:r>
            <a:r>
              <a:rPr sz="2000" spc="-65" dirty="0">
                <a:latin typeface="Arial"/>
                <a:cs typeface="Arial"/>
              </a:rPr>
              <a:t>manufacturing</a:t>
            </a:r>
            <a:r>
              <a:rPr sz="2000" spc="-95" dirty="0">
                <a:latin typeface="Arial"/>
                <a:cs typeface="Arial"/>
              </a:rPr>
              <a:t> </a:t>
            </a:r>
            <a:r>
              <a:rPr sz="2000" spc="-105" dirty="0">
                <a:latin typeface="Arial"/>
                <a:cs typeface="Arial"/>
              </a:rPr>
              <a:t>plans</a:t>
            </a:r>
            <a:endParaRPr sz="2000">
              <a:latin typeface="Arial"/>
              <a:cs typeface="Arial"/>
            </a:endParaRPr>
          </a:p>
          <a:p>
            <a:pPr marL="1155700" lvl="2" indent="-228600">
              <a:lnSpc>
                <a:spcPct val="100000"/>
              </a:lnSpc>
              <a:spcBef>
                <a:spcPts val="120"/>
              </a:spcBef>
              <a:buChar char="•"/>
              <a:tabLst>
                <a:tab pos="1155065" algn="l"/>
                <a:tab pos="1155700" algn="l"/>
              </a:tabLst>
            </a:pPr>
            <a:r>
              <a:rPr sz="2000" spc="-110" dirty="0">
                <a:latin typeface="Arial"/>
                <a:cs typeface="Arial"/>
              </a:rPr>
              <a:t>Establish </a:t>
            </a:r>
            <a:r>
              <a:rPr sz="2000" spc="-50" dirty="0">
                <a:latin typeface="Arial"/>
                <a:cs typeface="Arial"/>
              </a:rPr>
              <a:t>inventory</a:t>
            </a:r>
            <a:r>
              <a:rPr sz="2000" spc="-85" dirty="0">
                <a:latin typeface="Arial"/>
                <a:cs typeface="Arial"/>
              </a:rPr>
              <a:t> </a:t>
            </a:r>
            <a:r>
              <a:rPr sz="2000" spc="-95" dirty="0">
                <a:latin typeface="Arial"/>
                <a:cs typeface="Arial"/>
              </a:rPr>
              <a:t>levels</a:t>
            </a:r>
            <a:endParaRPr sz="2000">
              <a:latin typeface="Arial"/>
              <a:cs typeface="Arial"/>
            </a:endParaRPr>
          </a:p>
          <a:p>
            <a:pPr marL="1155700" lvl="2" indent="-228600">
              <a:lnSpc>
                <a:spcPct val="100000"/>
              </a:lnSpc>
              <a:spcBef>
                <a:spcPts val="120"/>
              </a:spcBef>
              <a:buChar char="•"/>
              <a:tabLst>
                <a:tab pos="1155065" algn="l"/>
                <a:tab pos="1155700" algn="l"/>
              </a:tabLst>
            </a:pPr>
            <a:r>
              <a:rPr sz="2000" spc="-40" dirty="0">
                <a:latin typeface="Arial"/>
                <a:cs typeface="Arial"/>
              </a:rPr>
              <a:t>Identifying transportation</a:t>
            </a:r>
            <a:r>
              <a:rPr sz="2000" spc="-155" dirty="0">
                <a:latin typeface="Arial"/>
                <a:cs typeface="Arial"/>
              </a:rPr>
              <a:t> </a:t>
            </a:r>
            <a:r>
              <a:rPr sz="2000" spc="-105" dirty="0">
                <a:latin typeface="Arial"/>
                <a:cs typeface="Arial"/>
              </a:rPr>
              <a:t>modes</a:t>
            </a:r>
            <a:endParaRPr sz="2000">
              <a:latin typeface="Arial"/>
              <a:cs typeface="Arial"/>
            </a:endParaRPr>
          </a:p>
          <a:p>
            <a:pPr marL="755650" lvl="1" indent="-285750">
              <a:lnSpc>
                <a:spcPct val="100000"/>
              </a:lnSpc>
              <a:spcBef>
                <a:spcPts val="270"/>
              </a:spcBef>
              <a:buFont typeface="Arial"/>
              <a:buChar char="–"/>
              <a:tabLst>
                <a:tab pos="755015" algn="l"/>
                <a:tab pos="755650" algn="l"/>
              </a:tabLst>
            </a:pPr>
            <a:r>
              <a:rPr sz="2200" b="1" spc="-200" dirty="0">
                <a:latin typeface="Arial"/>
                <a:cs typeface="Arial"/>
              </a:rPr>
              <a:t>Supply </a:t>
            </a:r>
            <a:r>
              <a:rPr sz="2200" b="1" spc="-175" dirty="0">
                <a:latin typeface="Arial"/>
                <a:cs typeface="Arial"/>
              </a:rPr>
              <a:t>chain </a:t>
            </a:r>
            <a:r>
              <a:rPr sz="2200" b="1" spc="-155" dirty="0">
                <a:latin typeface="Arial"/>
                <a:cs typeface="Arial"/>
              </a:rPr>
              <a:t>execution</a:t>
            </a:r>
            <a:r>
              <a:rPr sz="2200" b="1" spc="-20" dirty="0">
                <a:latin typeface="Arial"/>
                <a:cs typeface="Arial"/>
              </a:rPr>
              <a:t> </a:t>
            </a:r>
            <a:r>
              <a:rPr sz="2200" b="1" spc="-229" dirty="0">
                <a:latin typeface="Arial"/>
                <a:cs typeface="Arial"/>
              </a:rPr>
              <a:t>systems</a:t>
            </a:r>
            <a:endParaRPr sz="2200">
              <a:latin typeface="Arial"/>
              <a:cs typeface="Arial"/>
            </a:endParaRPr>
          </a:p>
          <a:p>
            <a:pPr marL="1155700" marR="390525" lvl="2" indent="-228600" algn="just">
              <a:lnSpc>
                <a:spcPct val="80000"/>
              </a:lnSpc>
              <a:spcBef>
                <a:spcPts val="805"/>
              </a:spcBef>
              <a:buChar char="•"/>
              <a:tabLst>
                <a:tab pos="1155700" algn="l"/>
              </a:tabLst>
            </a:pPr>
            <a:r>
              <a:rPr sz="2000" spc="-130" dirty="0">
                <a:latin typeface="Arial"/>
                <a:cs typeface="Arial"/>
              </a:rPr>
              <a:t>manage </a:t>
            </a:r>
            <a:r>
              <a:rPr sz="2000" spc="-25" dirty="0">
                <a:latin typeface="Arial"/>
                <a:cs typeface="Arial"/>
              </a:rPr>
              <a:t>the </a:t>
            </a:r>
            <a:r>
              <a:rPr sz="2000" spc="-10" dirty="0">
                <a:latin typeface="Arial"/>
                <a:cs typeface="Arial"/>
              </a:rPr>
              <a:t>flow </a:t>
            </a:r>
            <a:r>
              <a:rPr sz="2000" spc="-5" dirty="0">
                <a:latin typeface="Arial"/>
                <a:cs typeface="Arial"/>
              </a:rPr>
              <a:t>of </a:t>
            </a:r>
            <a:r>
              <a:rPr sz="2000" spc="-70" dirty="0">
                <a:latin typeface="Arial"/>
                <a:cs typeface="Arial"/>
              </a:rPr>
              <a:t>products </a:t>
            </a:r>
            <a:r>
              <a:rPr sz="2000" spc="-50" dirty="0">
                <a:latin typeface="Arial"/>
                <a:cs typeface="Arial"/>
              </a:rPr>
              <a:t>through </a:t>
            </a:r>
            <a:r>
              <a:rPr sz="2000" spc="-25" dirty="0">
                <a:latin typeface="Arial"/>
                <a:cs typeface="Arial"/>
              </a:rPr>
              <a:t>distribution </a:t>
            </a:r>
            <a:r>
              <a:rPr sz="2000" spc="-90" dirty="0">
                <a:latin typeface="Arial"/>
                <a:cs typeface="Arial"/>
              </a:rPr>
              <a:t>centers</a:t>
            </a:r>
            <a:r>
              <a:rPr sz="2000" spc="-405" dirty="0">
                <a:latin typeface="Arial"/>
                <a:cs typeface="Arial"/>
              </a:rPr>
              <a:t> </a:t>
            </a:r>
            <a:r>
              <a:rPr sz="2000" spc="-95" dirty="0">
                <a:latin typeface="Arial"/>
                <a:cs typeface="Arial"/>
              </a:rPr>
              <a:t>and  </a:t>
            </a:r>
            <a:r>
              <a:rPr sz="2000" spc="-110" dirty="0">
                <a:latin typeface="Arial"/>
                <a:cs typeface="Arial"/>
              </a:rPr>
              <a:t>warehouses </a:t>
            </a:r>
            <a:r>
              <a:rPr sz="2000" spc="15" dirty="0">
                <a:latin typeface="Arial"/>
                <a:cs typeface="Arial"/>
              </a:rPr>
              <a:t>to </a:t>
            </a:r>
            <a:r>
              <a:rPr sz="2000" spc="-100" dirty="0">
                <a:latin typeface="Arial"/>
                <a:cs typeface="Arial"/>
              </a:rPr>
              <a:t>ensure </a:t>
            </a:r>
            <a:r>
              <a:rPr sz="2000" spc="-5" dirty="0">
                <a:latin typeface="Arial"/>
                <a:cs typeface="Arial"/>
              </a:rPr>
              <a:t>that </a:t>
            </a:r>
            <a:r>
              <a:rPr sz="2000" spc="-70" dirty="0">
                <a:latin typeface="Arial"/>
                <a:cs typeface="Arial"/>
              </a:rPr>
              <a:t>products </a:t>
            </a:r>
            <a:r>
              <a:rPr sz="2000" spc="-90" dirty="0">
                <a:latin typeface="Arial"/>
                <a:cs typeface="Arial"/>
              </a:rPr>
              <a:t>are </a:t>
            </a:r>
            <a:r>
              <a:rPr sz="2000" spc="-70" dirty="0">
                <a:latin typeface="Arial"/>
                <a:cs typeface="Arial"/>
              </a:rPr>
              <a:t>delivered </a:t>
            </a:r>
            <a:r>
              <a:rPr sz="2000" spc="15" dirty="0">
                <a:latin typeface="Arial"/>
                <a:cs typeface="Arial"/>
              </a:rPr>
              <a:t>to </a:t>
            </a:r>
            <a:r>
              <a:rPr sz="2000" spc="-25" dirty="0">
                <a:latin typeface="Arial"/>
                <a:cs typeface="Arial"/>
              </a:rPr>
              <a:t>the</a:t>
            </a:r>
            <a:r>
              <a:rPr sz="2000" spc="-415" dirty="0">
                <a:latin typeface="Arial"/>
                <a:cs typeface="Arial"/>
              </a:rPr>
              <a:t> </a:t>
            </a:r>
            <a:r>
              <a:rPr sz="2000" spc="-20" dirty="0">
                <a:latin typeface="Arial"/>
                <a:cs typeface="Arial"/>
              </a:rPr>
              <a:t>right  </a:t>
            </a:r>
            <a:r>
              <a:rPr sz="2000" spc="-70" dirty="0">
                <a:latin typeface="Arial"/>
                <a:cs typeface="Arial"/>
              </a:rPr>
              <a:t>locations </a:t>
            </a:r>
            <a:r>
              <a:rPr sz="2000" spc="-25" dirty="0">
                <a:latin typeface="Arial"/>
                <a:cs typeface="Arial"/>
              </a:rPr>
              <a:t>in the </a:t>
            </a:r>
            <a:r>
              <a:rPr sz="2000" spc="-65" dirty="0">
                <a:latin typeface="Arial"/>
                <a:cs typeface="Arial"/>
              </a:rPr>
              <a:t>most </a:t>
            </a:r>
            <a:r>
              <a:rPr sz="2000" spc="-35" dirty="0">
                <a:latin typeface="Arial"/>
                <a:cs typeface="Arial"/>
              </a:rPr>
              <a:t>efficient</a:t>
            </a:r>
            <a:r>
              <a:rPr sz="2000" spc="-285" dirty="0">
                <a:latin typeface="Arial"/>
                <a:cs typeface="Arial"/>
              </a:rPr>
              <a:t> </a:t>
            </a:r>
            <a:r>
              <a:rPr sz="2000" spc="-100" dirty="0">
                <a:latin typeface="Arial"/>
                <a:cs typeface="Arial"/>
              </a:rPr>
              <a:t>manner.</a:t>
            </a:r>
            <a:endParaRPr sz="2000">
              <a:latin typeface="Arial"/>
              <a:cs typeface="Arial"/>
            </a:endParaRPr>
          </a:p>
          <a:p>
            <a:pPr marL="1155700" marR="107314" lvl="2" indent="-228600">
              <a:lnSpc>
                <a:spcPct val="80000"/>
              </a:lnSpc>
              <a:spcBef>
                <a:spcPts val="600"/>
              </a:spcBef>
              <a:buChar char="•"/>
              <a:tabLst>
                <a:tab pos="1155065" algn="l"/>
                <a:tab pos="1155700" algn="l"/>
              </a:tabLst>
            </a:pPr>
            <a:r>
              <a:rPr sz="2000" spc="-60" dirty="0">
                <a:latin typeface="Arial"/>
                <a:cs typeface="Arial"/>
              </a:rPr>
              <a:t>track </a:t>
            </a:r>
            <a:r>
              <a:rPr sz="2000" spc="-25" dirty="0">
                <a:latin typeface="Arial"/>
                <a:cs typeface="Arial"/>
              </a:rPr>
              <a:t>the </a:t>
            </a:r>
            <a:r>
              <a:rPr sz="2000" spc="-105" dirty="0">
                <a:latin typeface="Arial"/>
                <a:cs typeface="Arial"/>
              </a:rPr>
              <a:t>physical </a:t>
            </a:r>
            <a:r>
              <a:rPr sz="2000" spc="-85" dirty="0">
                <a:latin typeface="Arial"/>
                <a:cs typeface="Arial"/>
              </a:rPr>
              <a:t>status </a:t>
            </a:r>
            <a:r>
              <a:rPr sz="2000" spc="-5" dirty="0">
                <a:latin typeface="Arial"/>
                <a:cs typeface="Arial"/>
              </a:rPr>
              <a:t>of </a:t>
            </a:r>
            <a:r>
              <a:rPr sz="2000" spc="-110" dirty="0">
                <a:latin typeface="Arial"/>
                <a:cs typeface="Arial"/>
              </a:rPr>
              <a:t>goods, </a:t>
            </a:r>
            <a:r>
              <a:rPr sz="2000" spc="-25" dirty="0">
                <a:latin typeface="Arial"/>
                <a:cs typeface="Arial"/>
              </a:rPr>
              <a:t>the </a:t>
            </a:r>
            <a:r>
              <a:rPr sz="2000" spc="-95" dirty="0">
                <a:latin typeface="Arial"/>
                <a:cs typeface="Arial"/>
              </a:rPr>
              <a:t>management </a:t>
            </a:r>
            <a:r>
              <a:rPr sz="2000" spc="-5" dirty="0">
                <a:latin typeface="Arial"/>
                <a:cs typeface="Arial"/>
              </a:rPr>
              <a:t>of</a:t>
            </a:r>
            <a:r>
              <a:rPr sz="2000" spc="-390" dirty="0">
                <a:latin typeface="Arial"/>
                <a:cs typeface="Arial"/>
              </a:rPr>
              <a:t> </a:t>
            </a:r>
            <a:r>
              <a:rPr sz="2000" spc="-65" dirty="0">
                <a:latin typeface="Arial"/>
                <a:cs typeface="Arial"/>
              </a:rPr>
              <a:t>materials,  </a:t>
            </a:r>
            <a:r>
              <a:rPr sz="2000" spc="-95" dirty="0">
                <a:latin typeface="Arial"/>
                <a:cs typeface="Arial"/>
              </a:rPr>
              <a:t>warehouse and </a:t>
            </a:r>
            <a:r>
              <a:rPr sz="2000" spc="-40" dirty="0">
                <a:latin typeface="Arial"/>
                <a:cs typeface="Arial"/>
              </a:rPr>
              <a:t>transportation</a:t>
            </a:r>
            <a:r>
              <a:rPr sz="2000" spc="-95" dirty="0">
                <a:latin typeface="Arial"/>
                <a:cs typeface="Arial"/>
              </a:rPr>
              <a:t> </a:t>
            </a:r>
            <a:r>
              <a:rPr sz="2000" spc="-70" dirty="0">
                <a:latin typeface="Arial"/>
                <a:cs typeface="Arial"/>
              </a:rPr>
              <a:t>operations</a:t>
            </a:r>
            <a:endParaRPr sz="2000">
              <a:latin typeface="Arial"/>
              <a:cs typeface="Arial"/>
            </a:endParaRPr>
          </a:p>
        </p:txBody>
      </p:sp>
      <p:sp>
        <p:nvSpPr>
          <p:cNvPr id="3" name="object 3"/>
          <p:cNvSpPr txBox="1">
            <a:spLocks noGrp="1"/>
          </p:cNvSpPr>
          <p:nvPr>
            <p:ph type="title"/>
          </p:nvPr>
        </p:nvSpPr>
        <p:spPr>
          <a:xfrm>
            <a:off x="1936495" y="322580"/>
            <a:ext cx="5270500" cy="452755"/>
          </a:xfrm>
          <a:prstGeom prst="rect">
            <a:avLst/>
          </a:prstGeom>
        </p:spPr>
        <p:txBody>
          <a:bodyPr vert="horz" wrap="square" lIns="0" tIns="12700" rIns="0" bIns="0" rtlCol="0">
            <a:spAutoFit/>
          </a:bodyPr>
          <a:lstStyle/>
          <a:p>
            <a:pPr marL="12700">
              <a:lnSpc>
                <a:spcPct val="100000"/>
              </a:lnSpc>
              <a:spcBef>
                <a:spcPts val="100"/>
              </a:spcBef>
            </a:pPr>
            <a:r>
              <a:rPr sz="2800" spc="-250" dirty="0"/>
              <a:t>Supply Chain </a:t>
            </a:r>
            <a:r>
              <a:rPr sz="2800" spc="-160" dirty="0"/>
              <a:t>Management</a:t>
            </a:r>
            <a:r>
              <a:rPr sz="2800" spc="10" dirty="0"/>
              <a:t> </a:t>
            </a:r>
            <a:r>
              <a:rPr sz="2800" spc="-305" dirty="0"/>
              <a:t>Systems</a:t>
            </a:r>
            <a:endParaRPr sz="28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453440"/>
            <a:ext cx="7835265" cy="4172585"/>
          </a:xfrm>
          <a:prstGeom prst="rect">
            <a:avLst/>
          </a:prstGeom>
        </p:spPr>
        <p:txBody>
          <a:bodyPr vert="horz" wrap="square" lIns="0" tIns="92710" rIns="0" bIns="0" rtlCol="0">
            <a:spAutoFit/>
          </a:bodyPr>
          <a:lstStyle/>
          <a:p>
            <a:pPr marL="355600" indent="-342900">
              <a:lnSpc>
                <a:spcPct val="100000"/>
              </a:lnSpc>
              <a:spcBef>
                <a:spcPts val="730"/>
              </a:spcBef>
              <a:buFont typeface="Arial"/>
              <a:buChar char="•"/>
              <a:tabLst>
                <a:tab pos="354965" algn="l"/>
                <a:tab pos="355600" algn="l"/>
              </a:tabLst>
            </a:pPr>
            <a:r>
              <a:rPr sz="2800" b="1" spc="-200" dirty="0">
                <a:solidFill>
                  <a:srgbClr val="0D0D0D"/>
                </a:solidFill>
                <a:latin typeface="Arial"/>
                <a:cs typeface="Arial"/>
              </a:rPr>
              <a:t>Global </a:t>
            </a:r>
            <a:r>
              <a:rPr sz="2800" b="1" spc="-229" dirty="0">
                <a:solidFill>
                  <a:srgbClr val="0D0D0D"/>
                </a:solidFill>
                <a:latin typeface="Arial"/>
                <a:cs typeface="Arial"/>
              </a:rPr>
              <a:t>supply </a:t>
            </a:r>
            <a:r>
              <a:rPr sz="2800" b="1" spc="-220" dirty="0">
                <a:solidFill>
                  <a:srgbClr val="0D0D0D"/>
                </a:solidFill>
                <a:latin typeface="Arial"/>
                <a:cs typeface="Arial"/>
              </a:rPr>
              <a:t>chain</a:t>
            </a:r>
            <a:r>
              <a:rPr sz="2800" b="1" spc="-35" dirty="0">
                <a:solidFill>
                  <a:srgbClr val="0D0D0D"/>
                </a:solidFill>
                <a:latin typeface="Arial"/>
                <a:cs typeface="Arial"/>
              </a:rPr>
              <a:t> </a:t>
            </a:r>
            <a:r>
              <a:rPr sz="2800" b="1" spc="-300" dirty="0">
                <a:solidFill>
                  <a:srgbClr val="0D0D0D"/>
                </a:solidFill>
                <a:latin typeface="Arial"/>
                <a:cs typeface="Arial"/>
              </a:rPr>
              <a:t>issues</a:t>
            </a:r>
            <a:endParaRPr sz="2800">
              <a:latin typeface="Arial"/>
              <a:cs typeface="Arial"/>
            </a:endParaRPr>
          </a:p>
          <a:p>
            <a:pPr marL="755650" marR="1247775" lvl="1" indent="-285750">
              <a:lnSpc>
                <a:spcPct val="80000"/>
              </a:lnSpc>
              <a:spcBef>
                <a:spcPts val="1210"/>
              </a:spcBef>
              <a:buFont typeface="Arial"/>
              <a:buChar char="–"/>
              <a:tabLst>
                <a:tab pos="755650" algn="l"/>
              </a:tabLst>
            </a:pPr>
            <a:r>
              <a:rPr sz="2600" b="1" spc="-185" dirty="0">
                <a:latin typeface="Arial"/>
                <a:cs typeface="Arial"/>
              </a:rPr>
              <a:t>Global </a:t>
            </a:r>
            <a:r>
              <a:rPr sz="2600" b="1" spc="-220" dirty="0">
                <a:latin typeface="Arial"/>
                <a:cs typeface="Arial"/>
              </a:rPr>
              <a:t>supply </a:t>
            </a:r>
            <a:r>
              <a:rPr sz="2600" b="1" spc="-240" dirty="0">
                <a:latin typeface="Arial"/>
                <a:cs typeface="Arial"/>
              </a:rPr>
              <a:t>chains </a:t>
            </a:r>
            <a:r>
              <a:rPr sz="2600" b="1" spc="-155" dirty="0">
                <a:latin typeface="Arial"/>
                <a:cs typeface="Arial"/>
              </a:rPr>
              <a:t>typically </a:t>
            </a:r>
            <a:r>
              <a:rPr sz="2600" b="1" spc="-245" dirty="0">
                <a:latin typeface="Arial"/>
                <a:cs typeface="Arial"/>
              </a:rPr>
              <a:t>span </a:t>
            </a:r>
            <a:r>
              <a:rPr sz="2600" b="1" spc="-150" dirty="0">
                <a:latin typeface="Arial"/>
                <a:cs typeface="Arial"/>
              </a:rPr>
              <a:t>greater  </a:t>
            </a:r>
            <a:r>
              <a:rPr sz="2600" b="1" spc="-225" dirty="0">
                <a:latin typeface="Arial"/>
                <a:cs typeface="Arial"/>
              </a:rPr>
              <a:t>geographic distances </a:t>
            </a:r>
            <a:r>
              <a:rPr sz="2600" b="1" spc="-185" dirty="0">
                <a:latin typeface="Arial"/>
                <a:cs typeface="Arial"/>
              </a:rPr>
              <a:t>and </a:t>
            </a:r>
            <a:r>
              <a:rPr sz="2600" b="1" spc="-100" dirty="0">
                <a:latin typeface="Arial"/>
                <a:cs typeface="Arial"/>
              </a:rPr>
              <a:t>time</a:t>
            </a:r>
            <a:r>
              <a:rPr sz="2600" b="1" spc="180" dirty="0">
                <a:latin typeface="Arial"/>
                <a:cs typeface="Arial"/>
              </a:rPr>
              <a:t> </a:t>
            </a:r>
            <a:r>
              <a:rPr sz="2600" b="1" spc="-180" dirty="0">
                <a:latin typeface="Arial"/>
                <a:cs typeface="Arial"/>
              </a:rPr>
              <a:t>differences</a:t>
            </a:r>
            <a:endParaRPr sz="2600">
              <a:latin typeface="Arial"/>
              <a:cs typeface="Arial"/>
            </a:endParaRPr>
          </a:p>
          <a:p>
            <a:pPr marL="755650" marR="1503680" lvl="1" indent="-285750">
              <a:lnSpc>
                <a:spcPct val="80000"/>
              </a:lnSpc>
              <a:spcBef>
                <a:spcPts val="1000"/>
              </a:spcBef>
              <a:buFont typeface="Arial"/>
              <a:buChar char="–"/>
              <a:tabLst>
                <a:tab pos="755650" algn="l"/>
              </a:tabLst>
            </a:pPr>
            <a:r>
              <a:rPr sz="2600" b="1" spc="-90" dirty="0">
                <a:latin typeface="Arial"/>
                <a:cs typeface="Arial"/>
              </a:rPr>
              <a:t>More </a:t>
            </a:r>
            <a:r>
              <a:rPr sz="2600" b="1" spc="-215" dirty="0">
                <a:latin typeface="Arial"/>
                <a:cs typeface="Arial"/>
              </a:rPr>
              <a:t>complex </a:t>
            </a:r>
            <a:r>
              <a:rPr sz="2600" b="1" spc="-200" dirty="0">
                <a:latin typeface="Arial"/>
                <a:cs typeface="Arial"/>
              </a:rPr>
              <a:t>pricing </a:t>
            </a:r>
            <a:r>
              <a:rPr sz="2600" b="1" spc="-275" dirty="0">
                <a:latin typeface="Arial"/>
                <a:cs typeface="Arial"/>
              </a:rPr>
              <a:t>issues </a:t>
            </a:r>
            <a:r>
              <a:rPr sz="2600" b="1" spc="-160" dirty="0">
                <a:latin typeface="Arial"/>
                <a:cs typeface="Arial"/>
              </a:rPr>
              <a:t>(local </a:t>
            </a:r>
            <a:r>
              <a:rPr sz="2600" b="1" spc="-190" dirty="0">
                <a:latin typeface="Arial"/>
                <a:cs typeface="Arial"/>
              </a:rPr>
              <a:t>taxes,  </a:t>
            </a:r>
            <a:r>
              <a:rPr sz="2600" b="1" spc="-135" dirty="0">
                <a:latin typeface="Arial"/>
                <a:cs typeface="Arial"/>
              </a:rPr>
              <a:t>transportation,</a:t>
            </a:r>
            <a:r>
              <a:rPr sz="2600" b="1" spc="-105" dirty="0">
                <a:latin typeface="Arial"/>
                <a:cs typeface="Arial"/>
              </a:rPr>
              <a:t> </a:t>
            </a:r>
            <a:r>
              <a:rPr sz="2600" b="1" spc="-125" dirty="0">
                <a:latin typeface="Arial"/>
                <a:cs typeface="Arial"/>
              </a:rPr>
              <a:t>etc.)</a:t>
            </a:r>
            <a:endParaRPr sz="2600">
              <a:latin typeface="Arial"/>
              <a:cs typeface="Arial"/>
            </a:endParaRPr>
          </a:p>
          <a:p>
            <a:pPr marL="755650" lvl="1" indent="-285750">
              <a:lnSpc>
                <a:spcPct val="100000"/>
              </a:lnSpc>
              <a:spcBef>
                <a:spcPts val="375"/>
              </a:spcBef>
              <a:buFont typeface="Arial"/>
              <a:buChar char="–"/>
              <a:tabLst>
                <a:tab pos="755650" algn="l"/>
              </a:tabLst>
            </a:pPr>
            <a:r>
              <a:rPr sz="2600" b="1" spc="-220" dirty="0">
                <a:latin typeface="Arial"/>
                <a:cs typeface="Arial"/>
              </a:rPr>
              <a:t>Foreign </a:t>
            </a:r>
            <a:r>
              <a:rPr sz="2600" b="1" spc="-180" dirty="0">
                <a:latin typeface="Arial"/>
                <a:cs typeface="Arial"/>
              </a:rPr>
              <a:t>government</a:t>
            </a:r>
            <a:r>
              <a:rPr sz="2600" b="1" spc="-30" dirty="0">
                <a:latin typeface="Arial"/>
                <a:cs typeface="Arial"/>
              </a:rPr>
              <a:t> </a:t>
            </a:r>
            <a:r>
              <a:rPr sz="2600" b="1" spc="-180" dirty="0">
                <a:latin typeface="Arial"/>
                <a:cs typeface="Arial"/>
              </a:rPr>
              <a:t>regulations</a:t>
            </a:r>
            <a:endParaRPr sz="2600">
              <a:latin typeface="Arial"/>
              <a:cs typeface="Arial"/>
            </a:endParaRPr>
          </a:p>
          <a:p>
            <a:pPr marL="355600" marR="5080" indent="-342900">
              <a:lnSpc>
                <a:spcPts val="2690"/>
              </a:lnSpc>
              <a:spcBef>
                <a:spcPts val="1375"/>
              </a:spcBef>
              <a:buFont typeface="Arial"/>
              <a:buChar char="•"/>
              <a:tabLst>
                <a:tab pos="354965" algn="l"/>
                <a:tab pos="355600" algn="l"/>
              </a:tabLst>
            </a:pPr>
            <a:r>
              <a:rPr sz="2800" b="1" spc="-110" dirty="0">
                <a:solidFill>
                  <a:srgbClr val="0D0D0D"/>
                </a:solidFill>
                <a:latin typeface="Arial"/>
                <a:cs typeface="Arial"/>
              </a:rPr>
              <a:t>Internet </a:t>
            </a:r>
            <a:r>
              <a:rPr sz="2800" b="1" spc="-220" dirty="0">
                <a:solidFill>
                  <a:srgbClr val="0D0D0D"/>
                </a:solidFill>
                <a:latin typeface="Arial"/>
                <a:cs typeface="Arial"/>
              </a:rPr>
              <a:t>helps </a:t>
            </a:r>
            <a:r>
              <a:rPr sz="2800" b="1" spc="-235" dirty="0">
                <a:solidFill>
                  <a:srgbClr val="0D0D0D"/>
                </a:solidFill>
                <a:latin typeface="Arial"/>
                <a:cs typeface="Arial"/>
              </a:rPr>
              <a:t>companies </a:t>
            </a:r>
            <a:r>
              <a:rPr sz="2800" b="1" spc="-225" dirty="0">
                <a:solidFill>
                  <a:srgbClr val="0D0D0D"/>
                </a:solidFill>
                <a:latin typeface="Arial"/>
                <a:cs typeface="Arial"/>
              </a:rPr>
              <a:t>manage </a:t>
            </a:r>
            <a:r>
              <a:rPr sz="2800" b="1" spc="-220" dirty="0">
                <a:solidFill>
                  <a:srgbClr val="0D0D0D"/>
                </a:solidFill>
                <a:latin typeface="Arial"/>
                <a:cs typeface="Arial"/>
              </a:rPr>
              <a:t>many </a:t>
            </a:r>
            <a:r>
              <a:rPr sz="2800" b="1" spc="-250" dirty="0">
                <a:solidFill>
                  <a:srgbClr val="0D0D0D"/>
                </a:solidFill>
                <a:latin typeface="Arial"/>
                <a:cs typeface="Arial"/>
              </a:rPr>
              <a:t>aspects </a:t>
            </a:r>
            <a:r>
              <a:rPr sz="2800" b="1" spc="-125" dirty="0">
                <a:solidFill>
                  <a:srgbClr val="0D0D0D"/>
                </a:solidFill>
                <a:latin typeface="Arial"/>
                <a:cs typeface="Arial"/>
              </a:rPr>
              <a:t>of  </a:t>
            </a:r>
            <a:r>
              <a:rPr sz="2800" b="1" spc="-200" dirty="0">
                <a:solidFill>
                  <a:srgbClr val="0D0D0D"/>
                </a:solidFill>
                <a:latin typeface="Arial"/>
                <a:cs typeface="Arial"/>
              </a:rPr>
              <a:t>global </a:t>
            </a:r>
            <a:r>
              <a:rPr sz="2800" b="1" spc="-235" dirty="0">
                <a:solidFill>
                  <a:srgbClr val="0D0D0D"/>
                </a:solidFill>
                <a:latin typeface="Arial"/>
                <a:cs typeface="Arial"/>
              </a:rPr>
              <a:t>supply</a:t>
            </a:r>
            <a:r>
              <a:rPr sz="2800" b="1" spc="-110" dirty="0">
                <a:solidFill>
                  <a:srgbClr val="0D0D0D"/>
                </a:solidFill>
                <a:latin typeface="Arial"/>
                <a:cs typeface="Arial"/>
              </a:rPr>
              <a:t> </a:t>
            </a:r>
            <a:r>
              <a:rPr sz="2800" b="1" spc="-260" dirty="0">
                <a:solidFill>
                  <a:srgbClr val="0D0D0D"/>
                </a:solidFill>
                <a:latin typeface="Arial"/>
                <a:cs typeface="Arial"/>
              </a:rPr>
              <a:t>chains</a:t>
            </a:r>
            <a:endParaRPr sz="2800">
              <a:latin typeface="Arial"/>
              <a:cs typeface="Arial"/>
            </a:endParaRPr>
          </a:p>
          <a:p>
            <a:pPr marL="755650" marR="1226185" lvl="1" indent="-285750">
              <a:lnSpc>
                <a:spcPct val="80000"/>
              </a:lnSpc>
              <a:spcBef>
                <a:spcPts val="1225"/>
              </a:spcBef>
              <a:buFont typeface="Arial"/>
              <a:buChar char="–"/>
              <a:tabLst>
                <a:tab pos="755650" algn="l"/>
              </a:tabLst>
            </a:pPr>
            <a:r>
              <a:rPr sz="2600" b="1" spc="-229" dirty="0">
                <a:latin typeface="Arial"/>
                <a:cs typeface="Arial"/>
              </a:rPr>
              <a:t>Sourcing, </a:t>
            </a:r>
            <a:r>
              <a:rPr sz="2600" b="1" spc="-135" dirty="0">
                <a:latin typeface="Arial"/>
                <a:cs typeface="Arial"/>
              </a:rPr>
              <a:t>transportation, </a:t>
            </a:r>
            <a:r>
              <a:rPr sz="2600" b="1" spc="-195" dirty="0">
                <a:latin typeface="Arial"/>
                <a:cs typeface="Arial"/>
              </a:rPr>
              <a:t>communications,  </a:t>
            </a:r>
            <a:r>
              <a:rPr sz="2600" b="1" spc="-125" dirty="0">
                <a:latin typeface="Arial"/>
                <a:cs typeface="Arial"/>
              </a:rPr>
              <a:t>international</a:t>
            </a:r>
            <a:r>
              <a:rPr sz="2600" b="1" spc="-110" dirty="0">
                <a:latin typeface="Arial"/>
                <a:cs typeface="Arial"/>
              </a:rPr>
              <a:t> </a:t>
            </a:r>
            <a:r>
              <a:rPr sz="2600" b="1" spc="-175" dirty="0">
                <a:latin typeface="Arial"/>
                <a:cs typeface="Arial"/>
              </a:rPr>
              <a:t>finance</a:t>
            </a:r>
            <a:endParaRPr sz="2600">
              <a:latin typeface="Arial"/>
              <a:cs typeface="Arial"/>
            </a:endParaRPr>
          </a:p>
        </p:txBody>
      </p:sp>
      <p:sp>
        <p:nvSpPr>
          <p:cNvPr id="3" name="object 3"/>
          <p:cNvSpPr txBox="1">
            <a:spLocks noGrp="1"/>
          </p:cNvSpPr>
          <p:nvPr>
            <p:ph type="title"/>
          </p:nvPr>
        </p:nvSpPr>
        <p:spPr>
          <a:xfrm>
            <a:off x="1936495" y="398780"/>
            <a:ext cx="5270500" cy="452755"/>
          </a:xfrm>
          <a:prstGeom prst="rect">
            <a:avLst/>
          </a:prstGeom>
        </p:spPr>
        <p:txBody>
          <a:bodyPr vert="horz" wrap="square" lIns="0" tIns="12700" rIns="0" bIns="0" rtlCol="0">
            <a:spAutoFit/>
          </a:bodyPr>
          <a:lstStyle/>
          <a:p>
            <a:pPr marL="12700">
              <a:lnSpc>
                <a:spcPct val="100000"/>
              </a:lnSpc>
              <a:spcBef>
                <a:spcPts val="100"/>
              </a:spcBef>
            </a:pPr>
            <a:r>
              <a:rPr sz="2800" spc="-250" dirty="0"/>
              <a:t>Supply Chain </a:t>
            </a:r>
            <a:r>
              <a:rPr sz="2800" spc="-160" dirty="0"/>
              <a:t>Management</a:t>
            </a:r>
            <a:r>
              <a:rPr sz="2800" spc="10" dirty="0"/>
              <a:t> </a:t>
            </a:r>
            <a:r>
              <a:rPr sz="2800" spc="-305" dirty="0"/>
              <a:t>Systems</a:t>
            </a:r>
            <a:endParaRPr sz="28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453440"/>
            <a:ext cx="8037830" cy="4410075"/>
          </a:xfrm>
          <a:prstGeom prst="rect">
            <a:avLst/>
          </a:prstGeom>
        </p:spPr>
        <p:txBody>
          <a:bodyPr vert="horz" wrap="square" lIns="0" tIns="92710" rIns="0" bIns="0" rtlCol="0">
            <a:spAutoFit/>
          </a:bodyPr>
          <a:lstStyle/>
          <a:p>
            <a:pPr marL="355600" indent="-342900">
              <a:lnSpc>
                <a:spcPct val="100000"/>
              </a:lnSpc>
              <a:spcBef>
                <a:spcPts val="730"/>
              </a:spcBef>
              <a:buFont typeface="Arial"/>
              <a:buChar char="•"/>
              <a:tabLst>
                <a:tab pos="354965" algn="l"/>
                <a:tab pos="355600" algn="l"/>
              </a:tabLst>
            </a:pPr>
            <a:r>
              <a:rPr sz="2800" b="1" spc="-250" dirty="0">
                <a:solidFill>
                  <a:srgbClr val="0D0D0D"/>
                </a:solidFill>
                <a:latin typeface="Arial"/>
                <a:cs typeface="Arial"/>
              </a:rPr>
              <a:t>Supply </a:t>
            </a:r>
            <a:r>
              <a:rPr sz="2800" b="1" spc="-220" dirty="0">
                <a:solidFill>
                  <a:srgbClr val="0D0D0D"/>
                </a:solidFill>
                <a:latin typeface="Arial"/>
                <a:cs typeface="Arial"/>
              </a:rPr>
              <a:t>chain </a:t>
            </a:r>
            <a:r>
              <a:rPr sz="2800" b="1" spc="-195" dirty="0">
                <a:solidFill>
                  <a:srgbClr val="0D0D0D"/>
                </a:solidFill>
                <a:latin typeface="Arial"/>
                <a:cs typeface="Arial"/>
              </a:rPr>
              <a:t>management</a:t>
            </a:r>
            <a:r>
              <a:rPr sz="2800" b="1" spc="5" dirty="0">
                <a:solidFill>
                  <a:srgbClr val="0D0D0D"/>
                </a:solidFill>
                <a:latin typeface="Arial"/>
                <a:cs typeface="Arial"/>
              </a:rPr>
              <a:t> </a:t>
            </a:r>
            <a:r>
              <a:rPr sz="2800" b="1" spc="-290" dirty="0">
                <a:solidFill>
                  <a:srgbClr val="0D0D0D"/>
                </a:solidFill>
                <a:latin typeface="Arial"/>
                <a:cs typeface="Arial"/>
              </a:rPr>
              <a:t>systems</a:t>
            </a:r>
            <a:endParaRPr sz="2800">
              <a:latin typeface="Arial"/>
              <a:cs typeface="Arial"/>
            </a:endParaRPr>
          </a:p>
          <a:p>
            <a:pPr marL="755650" lvl="1" indent="-285750">
              <a:lnSpc>
                <a:spcPts val="2935"/>
              </a:lnSpc>
              <a:spcBef>
                <a:spcPts val="585"/>
              </a:spcBef>
              <a:buFont typeface="Arial"/>
              <a:buChar char="–"/>
              <a:tabLst>
                <a:tab pos="755650" algn="l"/>
              </a:tabLst>
            </a:pPr>
            <a:r>
              <a:rPr sz="2600" b="1" spc="-235" dirty="0">
                <a:latin typeface="Arial"/>
                <a:cs typeface="Arial"/>
              </a:rPr>
              <a:t>Push-based </a:t>
            </a:r>
            <a:r>
              <a:rPr sz="2600" b="1" spc="-170" dirty="0">
                <a:latin typeface="Arial"/>
                <a:cs typeface="Arial"/>
              </a:rPr>
              <a:t>model</a:t>
            </a:r>
            <a:r>
              <a:rPr sz="2600" b="1" spc="-10" dirty="0">
                <a:latin typeface="Arial"/>
                <a:cs typeface="Arial"/>
              </a:rPr>
              <a:t> </a:t>
            </a:r>
            <a:r>
              <a:rPr sz="2600" b="1" spc="-150" dirty="0">
                <a:latin typeface="Arial"/>
                <a:cs typeface="Arial"/>
              </a:rPr>
              <a:t>(build-to-stock)</a:t>
            </a:r>
            <a:endParaRPr sz="2600">
              <a:latin typeface="Arial"/>
              <a:cs typeface="Arial"/>
            </a:endParaRPr>
          </a:p>
          <a:p>
            <a:pPr marL="1155700" lvl="2" indent="-228600">
              <a:lnSpc>
                <a:spcPts val="2695"/>
              </a:lnSpc>
              <a:buChar char="•"/>
              <a:tabLst>
                <a:tab pos="1155700" algn="l"/>
              </a:tabLst>
            </a:pPr>
            <a:r>
              <a:rPr sz="2400" spc="-165" dirty="0">
                <a:latin typeface="Arial"/>
                <a:cs typeface="Arial"/>
              </a:rPr>
              <a:t>Schedules </a:t>
            </a:r>
            <a:r>
              <a:rPr sz="2400" spc="-150" dirty="0">
                <a:latin typeface="Arial"/>
                <a:cs typeface="Arial"/>
              </a:rPr>
              <a:t>based </a:t>
            </a:r>
            <a:r>
              <a:rPr sz="2400" spc="-75" dirty="0">
                <a:latin typeface="Arial"/>
                <a:cs typeface="Arial"/>
              </a:rPr>
              <a:t>on </a:t>
            </a:r>
            <a:r>
              <a:rPr sz="2400" spc="-100" dirty="0">
                <a:latin typeface="Arial"/>
                <a:cs typeface="Arial"/>
              </a:rPr>
              <a:t>best </a:t>
            </a:r>
            <a:r>
              <a:rPr sz="2400" spc="-195" dirty="0">
                <a:latin typeface="Arial"/>
                <a:cs typeface="Arial"/>
              </a:rPr>
              <a:t>guesses </a:t>
            </a:r>
            <a:r>
              <a:rPr sz="2400" spc="-5" dirty="0">
                <a:latin typeface="Arial"/>
                <a:cs typeface="Arial"/>
              </a:rPr>
              <a:t>of</a:t>
            </a:r>
            <a:r>
              <a:rPr sz="2400" spc="-90" dirty="0">
                <a:latin typeface="Arial"/>
                <a:cs typeface="Arial"/>
              </a:rPr>
              <a:t> </a:t>
            </a:r>
            <a:r>
              <a:rPr sz="2400" spc="-110" dirty="0">
                <a:latin typeface="Arial"/>
                <a:cs typeface="Arial"/>
              </a:rPr>
              <a:t>demand</a:t>
            </a:r>
            <a:endParaRPr sz="2400">
              <a:latin typeface="Arial"/>
              <a:cs typeface="Arial"/>
            </a:endParaRPr>
          </a:p>
          <a:p>
            <a:pPr marL="755650" lvl="1" indent="-285750">
              <a:lnSpc>
                <a:spcPts val="2935"/>
              </a:lnSpc>
              <a:spcBef>
                <a:spcPts val="175"/>
              </a:spcBef>
              <a:buFont typeface="Arial"/>
              <a:buChar char="–"/>
              <a:tabLst>
                <a:tab pos="755650" algn="l"/>
              </a:tabLst>
            </a:pPr>
            <a:r>
              <a:rPr sz="2600" b="1" spc="-190" dirty="0">
                <a:latin typeface="Arial"/>
                <a:cs typeface="Arial"/>
              </a:rPr>
              <a:t>Pull-based </a:t>
            </a:r>
            <a:r>
              <a:rPr sz="2600" b="1" spc="-170" dirty="0">
                <a:latin typeface="Arial"/>
                <a:cs typeface="Arial"/>
              </a:rPr>
              <a:t>model</a:t>
            </a:r>
            <a:r>
              <a:rPr sz="2600" b="1" spc="-55" dirty="0">
                <a:latin typeface="Arial"/>
                <a:cs typeface="Arial"/>
              </a:rPr>
              <a:t> </a:t>
            </a:r>
            <a:r>
              <a:rPr sz="2600" b="1" spc="-150" dirty="0">
                <a:latin typeface="Arial"/>
                <a:cs typeface="Arial"/>
              </a:rPr>
              <a:t>(demand-driven)</a:t>
            </a:r>
            <a:endParaRPr sz="2600">
              <a:latin typeface="Arial"/>
              <a:cs typeface="Arial"/>
            </a:endParaRPr>
          </a:p>
          <a:p>
            <a:pPr marL="1155700" lvl="2" indent="-228600">
              <a:lnSpc>
                <a:spcPts val="2695"/>
              </a:lnSpc>
              <a:buChar char="•"/>
              <a:tabLst>
                <a:tab pos="1155700" algn="l"/>
              </a:tabLst>
            </a:pPr>
            <a:r>
              <a:rPr sz="2400" spc="-125" dirty="0">
                <a:latin typeface="Arial"/>
                <a:cs typeface="Arial"/>
              </a:rPr>
              <a:t>Customer </a:t>
            </a:r>
            <a:r>
              <a:rPr sz="2400" spc="-100" dirty="0">
                <a:latin typeface="Arial"/>
                <a:cs typeface="Arial"/>
              </a:rPr>
              <a:t>orders </a:t>
            </a:r>
            <a:r>
              <a:rPr sz="2400" spc="-50" dirty="0">
                <a:latin typeface="Arial"/>
                <a:cs typeface="Arial"/>
              </a:rPr>
              <a:t>trigger </a:t>
            </a:r>
            <a:r>
              <a:rPr sz="2400" spc="-114" dirty="0">
                <a:latin typeface="Arial"/>
                <a:cs typeface="Arial"/>
              </a:rPr>
              <a:t>events </a:t>
            </a:r>
            <a:r>
              <a:rPr sz="2400" spc="-30" dirty="0">
                <a:latin typeface="Arial"/>
                <a:cs typeface="Arial"/>
              </a:rPr>
              <a:t>in </a:t>
            </a:r>
            <a:r>
              <a:rPr sz="2400" spc="-105" dirty="0">
                <a:latin typeface="Arial"/>
                <a:cs typeface="Arial"/>
              </a:rPr>
              <a:t>supply</a:t>
            </a:r>
            <a:r>
              <a:rPr sz="2400" spc="-335" dirty="0">
                <a:latin typeface="Arial"/>
                <a:cs typeface="Arial"/>
              </a:rPr>
              <a:t> </a:t>
            </a:r>
            <a:r>
              <a:rPr sz="2400" spc="-105" dirty="0">
                <a:latin typeface="Arial"/>
                <a:cs typeface="Arial"/>
              </a:rPr>
              <a:t>chain</a:t>
            </a:r>
            <a:endParaRPr sz="2400">
              <a:latin typeface="Arial"/>
              <a:cs typeface="Arial"/>
            </a:endParaRPr>
          </a:p>
          <a:p>
            <a:pPr marL="755650" lvl="1" indent="-285750">
              <a:lnSpc>
                <a:spcPts val="2940"/>
              </a:lnSpc>
              <a:spcBef>
                <a:spcPts val="165"/>
              </a:spcBef>
              <a:buFont typeface="Arial"/>
              <a:buChar char="–"/>
              <a:tabLst>
                <a:tab pos="755650" algn="l"/>
              </a:tabLst>
            </a:pPr>
            <a:r>
              <a:rPr sz="2600" b="1" spc="-170" dirty="0">
                <a:latin typeface="Arial"/>
                <a:cs typeface="Arial"/>
              </a:rPr>
              <a:t>Sequential </a:t>
            </a:r>
            <a:r>
              <a:rPr sz="2600" b="1" spc="-220" dirty="0">
                <a:latin typeface="Arial"/>
                <a:cs typeface="Arial"/>
              </a:rPr>
              <a:t>supply</a:t>
            </a:r>
            <a:r>
              <a:rPr sz="2600" b="1" spc="-55" dirty="0">
                <a:latin typeface="Arial"/>
                <a:cs typeface="Arial"/>
              </a:rPr>
              <a:t> </a:t>
            </a:r>
            <a:r>
              <a:rPr sz="2600" b="1" spc="-240" dirty="0">
                <a:latin typeface="Arial"/>
                <a:cs typeface="Arial"/>
              </a:rPr>
              <a:t>chains</a:t>
            </a:r>
            <a:endParaRPr sz="2600">
              <a:latin typeface="Arial"/>
              <a:cs typeface="Arial"/>
            </a:endParaRPr>
          </a:p>
          <a:p>
            <a:pPr marL="1155700" marR="815340" lvl="2" indent="-228600">
              <a:lnSpc>
                <a:spcPts val="2310"/>
              </a:lnSpc>
              <a:spcBef>
                <a:spcPts val="370"/>
              </a:spcBef>
              <a:buChar char="•"/>
              <a:tabLst>
                <a:tab pos="1155700" algn="l"/>
              </a:tabLst>
            </a:pPr>
            <a:r>
              <a:rPr sz="2400" spc="-45" dirty="0">
                <a:latin typeface="Arial"/>
                <a:cs typeface="Arial"/>
              </a:rPr>
              <a:t>Information </a:t>
            </a:r>
            <a:r>
              <a:rPr sz="2400" spc="-114" dirty="0">
                <a:latin typeface="Arial"/>
                <a:cs typeface="Arial"/>
              </a:rPr>
              <a:t>and </a:t>
            </a:r>
            <a:r>
              <a:rPr sz="2400" spc="-80" dirty="0">
                <a:latin typeface="Arial"/>
                <a:cs typeface="Arial"/>
              </a:rPr>
              <a:t>materials </a:t>
            </a:r>
            <a:r>
              <a:rPr sz="2400" spc="-10" dirty="0">
                <a:latin typeface="Arial"/>
                <a:cs typeface="Arial"/>
              </a:rPr>
              <a:t>flow </a:t>
            </a:r>
            <a:r>
              <a:rPr sz="2400" spc="-80" dirty="0">
                <a:latin typeface="Arial"/>
                <a:cs typeface="Arial"/>
              </a:rPr>
              <a:t>sequentially</a:t>
            </a:r>
            <a:r>
              <a:rPr sz="2400" spc="-390" dirty="0">
                <a:latin typeface="Arial"/>
                <a:cs typeface="Arial"/>
              </a:rPr>
              <a:t> </a:t>
            </a:r>
            <a:r>
              <a:rPr sz="2400" spc="-30" dirty="0">
                <a:latin typeface="Arial"/>
                <a:cs typeface="Arial"/>
              </a:rPr>
              <a:t>from  </a:t>
            </a:r>
            <a:r>
              <a:rPr sz="2400" spc="-125" dirty="0">
                <a:latin typeface="Arial"/>
                <a:cs typeface="Arial"/>
              </a:rPr>
              <a:t>company </a:t>
            </a:r>
            <a:r>
              <a:rPr sz="2400" spc="20" dirty="0">
                <a:latin typeface="Arial"/>
                <a:cs typeface="Arial"/>
              </a:rPr>
              <a:t>to</a:t>
            </a:r>
            <a:r>
              <a:rPr sz="2400" spc="-165" dirty="0">
                <a:latin typeface="Arial"/>
                <a:cs typeface="Arial"/>
              </a:rPr>
              <a:t> </a:t>
            </a:r>
            <a:r>
              <a:rPr sz="2400" spc="-125" dirty="0">
                <a:latin typeface="Arial"/>
                <a:cs typeface="Arial"/>
              </a:rPr>
              <a:t>company</a:t>
            </a:r>
            <a:endParaRPr sz="2400">
              <a:latin typeface="Arial"/>
              <a:cs typeface="Arial"/>
            </a:endParaRPr>
          </a:p>
          <a:p>
            <a:pPr marL="755650" lvl="1" indent="-285750">
              <a:lnSpc>
                <a:spcPts val="2935"/>
              </a:lnSpc>
              <a:spcBef>
                <a:spcPts val="180"/>
              </a:spcBef>
              <a:buFont typeface="Arial"/>
              <a:buChar char="–"/>
              <a:tabLst>
                <a:tab pos="755650" algn="l"/>
              </a:tabLst>
            </a:pPr>
            <a:r>
              <a:rPr sz="2600" b="1" spc="-204" dirty="0">
                <a:latin typeface="Arial"/>
                <a:cs typeface="Arial"/>
              </a:rPr>
              <a:t>Concurrent </a:t>
            </a:r>
            <a:r>
              <a:rPr sz="2600" b="1" spc="-220" dirty="0">
                <a:latin typeface="Arial"/>
                <a:cs typeface="Arial"/>
              </a:rPr>
              <a:t>supply</a:t>
            </a:r>
            <a:r>
              <a:rPr sz="2600" b="1" spc="-20" dirty="0">
                <a:latin typeface="Arial"/>
                <a:cs typeface="Arial"/>
              </a:rPr>
              <a:t> </a:t>
            </a:r>
            <a:r>
              <a:rPr sz="2600" b="1" spc="-240" dirty="0">
                <a:latin typeface="Arial"/>
                <a:cs typeface="Arial"/>
              </a:rPr>
              <a:t>chains</a:t>
            </a:r>
            <a:endParaRPr sz="2600">
              <a:latin typeface="Arial"/>
              <a:cs typeface="Arial"/>
            </a:endParaRPr>
          </a:p>
          <a:p>
            <a:pPr marL="1155700" marR="5080" lvl="2" indent="-228600">
              <a:lnSpc>
                <a:spcPts val="2300"/>
              </a:lnSpc>
              <a:spcBef>
                <a:spcPts val="375"/>
              </a:spcBef>
              <a:buChar char="•"/>
              <a:tabLst>
                <a:tab pos="1155700" algn="l"/>
              </a:tabLst>
            </a:pPr>
            <a:r>
              <a:rPr sz="2400" spc="-45" dirty="0">
                <a:latin typeface="Arial"/>
                <a:cs typeface="Arial"/>
              </a:rPr>
              <a:t>Information </a:t>
            </a:r>
            <a:r>
              <a:rPr sz="2400" spc="-65" dirty="0">
                <a:latin typeface="Arial"/>
                <a:cs typeface="Arial"/>
              </a:rPr>
              <a:t>flows </a:t>
            </a:r>
            <a:r>
              <a:rPr sz="2400" spc="-30" dirty="0">
                <a:latin typeface="Arial"/>
                <a:cs typeface="Arial"/>
              </a:rPr>
              <a:t>in </a:t>
            </a:r>
            <a:r>
              <a:rPr sz="2400" spc="-130" dirty="0">
                <a:latin typeface="Arial"/>
                <a:cs typeface="Arial"/>
              </a:rPr>
              <a:t>many </a:t>
            </a:r>
            <a:r>
              <a:rPr sz="2400" spc="-65" dirty="0">
                <a:latin typeface="Arial"/>
                <a:cs typeface="Arial"/>
              </a:rPr>
              <a:t>directions </a:t>
            </a:r>
            <a:r>
              <a:rPr sz="2400" spc="-85" dirty="0">
                <a:latin typeface="Arial"/>
                <a:cs typeface="Arial"/>
              </a:rPr>
              <a:t>simultaneously  </a:t>
            </a:r>
            <a:r>
              <a:rPr sz="2400" spc="-125" dirty="0">
                <a:latin typeface="Arial"/>
                <a:cs typeface="Arial"/>
              </a:rPr>
              <a:t>among </a:t>
            </a:r>
            <a:r>
              <a:rPr sz="2400" spc="-114" dirty="0">
                <a:latin typeface="Arial"/>
                <a:cs typeface="Arial"/>
              </a:rPr>
              <a:t>members </a:t>
            </a:r>
            <a:r>
              <a:rPr sz="2400" spc="-5" dirty="0">
                <a:latin typeface="Arial"/>
                <a:cs typeface="Arial"/>
              </a:rPr>
              <a:t>of </a:t>
            </a:r>
            <a:r>
              <a:rPr sz="2400" spc="-190" dirty="0">
                <a:latin typeface="Arial"/>
                <a:cs typeface="Arial"/>
              </a:rPr>
              <a:t>a </a:t>
            </a:r>
            <a:r>
              <a:rPr sz="2400" spc="-105" dirty="0">
                <a:latin typeface="Arial"/>
                <a:cs typeface="Arial"/>
              </a:rPr>
              <a:t>supply chain </a:t>
            </a:r>
            <a:r>
              <a:rPr sz="2400" spc="-45" dirty="0">
                <a:latin typeface="Arial"/>
                <a:cs typeface="Arial"/>
              </a:rPr>
              <a:t>network- </a:t>
            </a:r>
            <a:r>
              <a:rPr sz="2400" spc="-100" dirty="0">
                <a:latin typeface="Arial"/>
                <a:cs typeface="Arial"/>
              </a:rPr>
              <a:t>enabled</a:t>
            </a:r>
            <a:r>
              <a:rPr sz="2400" spc="-310" dirty="0">
                <a:latin typeface="Arial"/>
                <a:cs typeface="Arial"/>
              </a:rPr>
              <a:t> </a:t>
            </a:r>
            <a:r>
              <a:rPr sz="2400" spc="-105" dirty="0">
                <a:latin typeface="Arial"/>
                <a:cs typeface="Arial"/>
              </a:rPr>
              <a:t>by  </a:t>
            </a:r>
            <a:r>
              <a:rPr sz="2400" spc="-35" dirty="0">
                <a:latin typeface="Arial"/>
                <a:cs typeface="Arial"/>
              </a:rPr>
              <a:t>Internet </a:t>
            </a:r>
            <a:r>
              <a:rPr sz="2400" spc="-114" dirty="0">
                <a:latin typeface="Arial"/>
                <a:cs typeface="Arial"/>
              </a:rPr>
              <a:t>and </a:t>
            </a:r>
            <a:r>
              <a:rPr sz="2400" spc="-35" dirty="0">
                <a:latin typeface="Arial"/>
                <a:cs typeface="Arial"/>
              </a:rPr>
              <a:t>Internet</a:t>
            </a:r>
            <a:r>
              <a:rPr sz="2400" spc="-229" dirty="0">
                <a:latin typeface="Arial"/>
                <a:cs typeface="Arial"/>
              </a:rPr>
              <a:t> </a:t>
            </a:r>
            <a:r>
              <a:rPr sz="2400" spc="-95" dirty="0">
                <a:latin typeface="Arial"/>
                <a:cs typeface="Arial"/>
              </a:rPr>
              <a:t>technology.</a:t>
            </a:r>
            <a:endParaRPr sz="2400">
              <a:latin typeface="Arial"/>
              <a:cs typeface="Arial"/>
            </a:endParaRPr>
          </a:p>
        </p:txBody>
      </p:sp>
      <p:sp>
        <p:nvSpPr>
          <p:cNvPr id="3" name="object 3"/>
          <p:cNvSpPr txBox="1">
            <a:spLocks noGrp="1"/>
          </p:cNvSpPr>
          <p:nvPr>
            <p:ph type="title"/>
          </p:nvPr>
        </p:nvSpPr>
        <p:spPr>
          <a:xfrm>
            <a:off x="1936495" y="398780"/>
            <a:ext cx="5270500" cy="452755"/>
          </a:xfrm>
          <a:prstGeom prst="rect">
            <a:avLst/>
          </a:prstGeom>
        </p:spPr>
        <p:txBody>
          <a:bodyPr vert="horz" wrap="square" lIns="0" tIns="12700" rIns="0" bIns="0" rtlCol="0">
            <a:spAutoFit/>
          </a:bodyPr>
          <a:lstStyle/>
          <a:p>
            <a:pPr marL="12700">
              <a:lnSpc>
                <a:spcPct val="100000"/>
              </a:lnSpc>
              <a:spcBef>
                <a:spcPts val="100"/>
              </a:spcBef>
            </a:pPr>
            <a:r>
              <a:rPr sz="2800" spc="-250" dirty="0"/>
              <a:t>Supply Chain </a:t>
            </a:r>
            <a:r>
              <a:rPr sz="2800" spc="-160" dirty="0"/>
              <a:t>Management</a:t>
            </a:r>
            <a:r>
              <a:rPr sz="2800" spc="10" dirty="0"/>
              <a:t> </a:t>
            </a:r>
            <a:r>
              <a:rPr sz="2800" spc="-305" dirty="0"/>
              <a:t>Systems</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1752600"/>
            <a:ext cx="6782446" cy="339157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62000" y="5715000"/>
            <a:ext cx="7846060" cy="751488"/>
          </a:xfrm>
          <a:prstGeom prst="rect">
            <a:avLst/>
          </a:prstGeom>
        </p:spPr>
        <p:txBody>
          <a:bodyPr vert="horz" wrap="square" lIns="0" tIns="12700" rIns="0" bIns="0" rtlCol="0">
            <a:spAutoFit/>
          </a:bodyPr>
          <a:lstStyle/>
          <a:p>
            <a:pPr marL="12700" marR="5080" algn="just">
              <a:lnSpc>
                <a:spcPct val="100000"/>
              </a:lnSpc>
              <a:spcBef>
                <a:spcPts val="100"/>
              </a:spcBef>
            </a:pPr>
            <a:r>
              <a:rPr sz="2400" spc="-95" dirty="0">
                <a:latin typeface="Times New Roman" pitchFamily="18" charset="0"/>
                <a:cs typeface="Times New Roman" pitchFamily="18" charset="0"/>
              </a:rPr>
              <a:t>The </a:t>
            </a:r>
            <a:r>
              <a:rPr sz="2400" spc="-40" dirty="0">
                <a:latin typeface="Times New Roman" pitchFamily="18" charset="0"/>
                <a:cs typeface="Times New Roman" pitchFamily="18" charset="0"/>
              </a:rPr>
              <a:t>difference between </a:t>
            </a:r>
            <a:r>
              <a:rPr sz="2400" spc="-65" dirty="0">
                <a:latin typeface="Times New Roman" pitchFamily="18" charset="0"/>
                <a:cs typeface="Times New Roman" pitchFamily="18" charset="0"/>
              </a:rPr>
              <a:t>push- </a:t>
            </a:r>
            <a:r>
              <a:rPr sz="2400" spc="-60" dirty="0">
                <a:latin typeface="Times New Roman" pitchFamily="18" charset="0"/>
                <a:cs typeface="Times New Roman" pitchFamily="18" charset="0"/>
              </a:rPr>
              <a:t>and </a:t>
            </a:r>
            <a:r>
              <a:rPr sz="2400" spc="-55" dirty="0">
                <a:latin typeface="Times New Roman" pitchFamily="18" charset="0"/>
                <a:cs typeface="Times New Roman" pitchFamily="18" charset="0"/>
              </a:rPr>
              <a:t>pull-based </a:t>
            </a:r>
            <a:r>
              <a:rPr sz="2400" spc="-60" dirty="0">
                <a:latin typeface="Times New Roman" pitchFamily="18" charset="0"/>
                <a:cs typeface="Times New Roman" pitchFamily="18" charset="0"/>
              </a:rPr>
              <a:t>models </a:t>
            </a:r>
            <a:r>
              <a:rPr sz="2400" spc="-70" dirty="0">
                <a:latin typeface="Times New Roman" pitchFamily="18" charset="0"/>
                <a:cs typeface="Times New Roman" pitchFamily="18" charset="0"/>
              </a:rPr>
              <a:t>is </a:t>
            </a:r>
            <a:r>
              <a:rPr sz="2400" spc="-65" dirty="0">
                <a:latin typeface="Times New Roman" pitchFamily="18" charset="0"/>
                <a:cs typeface="Times New Roman" pitchFamily="18" charset="0"/>
              </a:rPr>
              <a:t>summarized </a:t>
            </a:r>
            <a:r>
              <a:rPr sz="2400" spc="-55" dirty="0">
                <a:latin typeface="Times New Roman" pitchFamily="18" charset="0"/>
                <a:cs typeface="Times New Roman" pitchFamily="18" charset="0"/>
              </a:rPr>
              <a:t>by </a:t>
            </a:r>
            <a:r>
              <a:rPr sz="2400" spc="-15" dirty="0">
                <a:latin typeface="Times New Roman" pitchFamily="18" charset="0"/>
                <a:cs typeface="Times New Roman" pitchFamily="18" charset="0"/>
              </a:rPr>
              <a:t>the </a:t>
            </a:r>
            <a:r>
              <a:rPr sz="2400" spc="-75" dirty="0">
                <a:latin typeface="Times New Roman" pitchFamily="18" charset="0"/>
                <a:cs typeface="Times New Roman" pitchFamily="18" charset="0"/>
              </a:rPr>
              <a:t>slogan, </a:t>
            </a:r>
            <a:r>
              <a:rPr sz="2400" spc="-30" dirty="0">
                <a:latin typeface="Times New Roman" pitchFamily="18" charset="0"/>
                <a:cs typeface="Times New Roman" pitchFamily="18" charset="0"/>
              </a:rPr>
              <a:t>“Make </a:t>
            </a:r>
            <a:r>
              <a:rPr sz="2400" spc="-25" dirty="0">
                <a:latin typeface="Times New Roman" pitchFamily="18" charset="0"/>
                <a:cs typeface="Times New Roman" pitchFamily="18" charset="0"/>
              </a:rPr>
              <a:t>what </a:t>
            </a:r>
            <a:r>
              <a:rPr sz="2400" spc="-50" dirty="0">
                <a:latin typeface="Times New Roman" pitchFamily="18" charset="0"/>
                <a:cs typeface="Times New Roman" pitchFamily="18" charset="0"/>
              </a:rPr>
              <a:t>we </a:t>
            </a:r>
            <a:r>
              <a:rPr sz="2400" spc="-55" dirty="0">
                <a:latin typeface="Times New Roman" pitchFamily="18" charset="0"/>
                <a:cs typeface="Times New Roman" pitchFamily="18" charset="0"/>
              </a:rPr>
              <a:t>sell, </a:t>
            </a:r>
            <a:r>
              <a:rPr sz="2400" spc="-5" dirty="0">
                <a:latin typeface="Times New Roman" pitchFamily="18" charset="0"/>
                <a:cs typeface="Times New Roman" pitchFamily="18" charset="0"/>
              </a:rPr>
              <a:t>not </a:t>
            </a:r>
            <a:r>
              <a:rPr sz="2400" spc="-55" dirty="0">
                <a:latin typeface="Times New Roman" pitchFamily="18" charset="0"/>
                <a:cs typeface="Times New Roman" pitchFamily="18" charset="0"/>
              </a:rPr>
              <a:t>sell  </a:t>
            </a:r>
            <a:r>
              <a:rPr sz="2400" spc="-25" dirty="0">
                <a:latin typeface="Times New Roman" pitchFamily="18" charset="0"/>
                <a:cs typeface="Times New Roman" pitchFamily="18" charset="0"/>
              </a:rPr>
              <a:t>what </a:t>
            </a:r>
            <a:r>
              <a:rPr sz="2400" spc="-50" dirty="0">
                <a:latin typeface="Times New Roman" pitchFamily="18" charset="0"/>
                <a:cs typeface="Times New Roman" pitchFamily="18" charset="0"/>
              </a:rPr>
              <a:t>we</a:t>
            </a:r>
            <a:r>
              <a:rPr sz="2400" spc="-114" dirty="0">
                <a:latin typeface="Times New Roman" pitchFamily="18" charset="0"/>
                <a:cs typeface="Times New Roman" pitchFamily="18" charset="0"/>
              </a:rPr>
              <a:t> </a:t>
            </a:r>
            <a:r>
              <a:rPr sz="2400" spc="-60" dirty="0">
                <a:latin typeface="Times New Roman" pitchFamily="18" charset="0"/>
                <a:cs typeface="Times New Roman" pitchFamily="18" charset="0"/>
              </a:rPr>
              <a:t>make.”</a:t>
            </a:r>
            <a:endParaRPr sz="2400">
              <a:latin typeface="Times New Roman" pitchFamily="18" charset="0"/>
              <a:cs typeface="Times New Roman" pitchFamily="18" charset="0"/>
            </a:endParaRPr>
          </a:p>
        </p:txBody>
      </p:sp>
      <p:sp>
        <p:nvSpPr>
          <p:cNvPr id="5" name="object 5"/>
          <p:cNvSpPr txBox="1"/>
          <p:nvPr/>
        </p:nvSpPr>
        <p:spPr>
          <a:xfrm>
            <a:off x="1936495" y="398780"/>
            <a:ext cx="5270500" cy="452755"/>
          </a:xfrm>
          <a:prstGeom prst="rect">
            <a:avLst/>
          </a:prstGeom>
        </p:spPr>
        <p:txBody>
          <a:bodyPr vert="horz" wrap="square" lIns="0" tIns="12700" rIns="0" bIns="0" rtlCol="0">
            <a:spAutoFit/>
          </a:bodyPr>
          <a:lstStyle/>
          <a:p>
            <a:pPr marL="12700">
              <a:lnSpc>
                <a:spcPct val="100000"/>
              </a:lnSpc>
              <a:spcBef>
                <a:spcPts val="100"/>
              </a:spcBef>
            </a:pPr>
            <a:r>
              <a:rPr sz="2800" b="1" spc="-250" dirty="0">
                <a:solidFill>
                  <a:srgbClr val="7E7E7E"/>
                </a:solidFill>
                <a:latin typeface="Arial"/>
                <a:cs typeface="Arial"/>
              </a:rPr>
              <a:t>Supply Chain </a:t>
            </a:r>
            <a:r>
              <a:rPr sz="2800" b="1" spc="-160" dirty="0">
                <a:solidFill>
                  <a:srgbClr val="7E7E7E"/>
                </a:solidFill>
                <a:latin typeface="Arial"/>
                <a:cs typeface="Arial"/>
              </a:rPr>
              <a:t>Management</a:t>
            </a:r>
            <a:r>
              <a:rPr sz="2800" b="1" spc="10" dirty="0">
                <a:solidFill>
                  <a:srgbClr val="7E7E7E"/>
                </a:solidFill>
                <a:latin typeface="Arial"/>
                <a:cs typeface="Arial"/>
              </a:rPr>
              <a:t> </a:t>
            </a:r>
            <a:r>
              <a:rPr sz="2800" b="1" spc="-305" dirty="0">
                <a:solidFill>
                  <a:srgbClr val="7E7E7E"/>
                </a:solidFill>
                <a:latin typeface="Arial"/>
                <a:cs typeface="Arial"/>
              </a:rPr>
              <a:t>Systems</a:t>
            </a:r>
            <a:endParaRPr sz="2800">
              <a:latin typeface="Arial"/>
              <a:cs typeface="Arial"/>
            </a:endParaRPr>
          </a:p>
        </p:txBody>
      </p:sp>
      <p:sp>
        <p:nvSpPr>
          <p:cNvPr id="7" name="TextBox 6"/>
          <p:cNvSpPr txBox="1"/>
          <p:nvPr/>
        </p:nvSpPr>
        <p:spPr>
          <a:xfrm>
            <a:off x="3124200" y="1219200"/>
            <a:ext cx="2590800" cy="369332"/>
          </a:xfrm>
          <a:prstGeom prst="rect">
            <a:avLst/>
          </a:prstGeom>
          <a:noFill/>
        </p:spPr>
        <p:txBody>
          <a:bodyPr wrap="square" rtlCol="0">
            <a:spAutoFit/>
          </a:bodyPr>
          <a:lstStyle/>
          <a:p>
            <a:r>
              <a:rPr lang="en-US" dirty="0" smtClean="0"/>
              <a:t>The bullwhip Effect </a:t>
            </a:r>
            <a:endParaRPr lang="en-I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446741"/>
            <a:ext cx="8002905" cy="4426585"/>
          </a:xfrm>
          <a:prstGeom prst="rect">
            <a:avLst/>
          </a:prstGeom>
        </p:spPr>
        <p:txBody>
          <a:bodyPr vert="horz" wrap="square" lIns="0" tIns="139065" rIns="0" bIns="0" rtlCol="0">
            <a:spAutoFit/>
          </a:bodyPr>
          <a:lstStyle/>
          <a:p>
            <a:pPr marL="355600" indent="-342900">
              <a:lnSpc>
                <a:spcPct val="100000"/>
              </a:lnSpc>
              <a:spcBef>
                <a:spcPts val="1095"/>
              </a:spcBef>
              <a:buFont typeface="Arial"/>
              <a:buChar char="•"/>
              <a:tabLst>
                <a:tab pos="354965" algn="l"/>
                <a:tab pos="355600" algn="l"/>
              </a:tabLst>
            </a:pPr>
            <a:r>
              <a:rPr sz="2600" b="1" spc="-285" dirty="0">
                <a:solidFill>
                  <a:srgbClr val="0D0D0D"/>
                </a:solidFill>
                <a:latin typeface="Arial"/>
                <a:cs typeface="Arial"/>
              </a:rPr>
              <a:t>Business </a:t>
            </a:r>
            <a:r>
              <a:rPr sz="2600" b="1" spc="-170" dirty="0">
                <a:solidFill>
                  <a:srgbClr val="0D0D0D"/>
                </a:solidFill>
                <a:latin typeface="Arial"/>
                <a:cs typeface="Arial"/>
              </a:rPr>
              <a:t>value </a:t>
            </a:r>
            <a:r>
              <a:rPr sz="2600" b="1" spc="-120" dirty="0">
                <a:solidFill>
                  <a:srgbClr val="0D0D0D"/>
                </a:solidFill>
                <a:latin typeface="Arial"/>
                <a:cs typeface="Arial"/>
              </a:rPr>
              <a:t>of </a:t>
            </a:r>
            <a:r>
              <a:rPr sz="2600" b="1" spc="-305" dirty="0">
                <a:solidFill>
                  <a:srgbClr val="0D0D0D"/>
                </a:solidFill>
                <a:latin typeface="Arial"/>
                <a:cs typeface="Arial"/>
              </a:rPr>
              <a:t>SCM</a:t>
            </a:r>
            <a:r>
              <a:rPr sz="2600" b="1" spc="-375" dirty="0">
                <a:solidFill>
                  <a:srgbClr val="0D0D0D"/>
                </a:solidFill>
                <a:latin typeface="Arial"/>
                <a:cs typeface="Arial"/>
              </a:rPr>
              <a:t> </a:t>
            </a:r>
            <a:r>
              <a:rPr sz="2600" b="1" spc="-275" dirty="0">
                <a:solidFill>
                  <a:srgbClr val="0D0D0D"/>
                </a:solidFill>
                <a:latin typeface="Arial"/>
                <a:cs typeface="Arial"/>
              </a:rPr>
              <a:t>systems</a:t>
            </a:r>
            <a:endParaRPr sz="2600">
              <a:latin typeface="Arial"/>
              <a:cs typeface="Arial"/>
            </a:endParaRPr>
          </a:p>
          <a:p>
            <a:pPr marL="755650" lvl="1" indent="-285750">
              <a:lnSpc>
                <a:spcPct val="100000"/>
              </a:lnSpc>
              <a:spcBef>
                <a:spcPts val="920"/>
              </a:spcBef>
              <a:buFont typeface="Arial"/>
              <a:buChar char="–"/>
              <a:tabLst>
                <a:tab pos="755650" algn="l"/>
              </a:tabLst>
            </a:pPr>
            <a:r>
              <a:rPr sz="2400" b="1" spc="-120" dirty="0">
                <a:latin typeface="Arial"/>
                <a:cs typeface="Arial"/>
              </a:rPr>
              <a:t>Match </a:t>
            </a:r>
            <a:r>
              <a:rPr sz="2400" b="1" spc="-200" dirty="0">
                <a:latin typeface="Arial"/>
                <a:cs typeface="Arial"/>
              </a:rPr>
              <a:t>supply </a:t>
            </a:r>
            <a:r>
              <a:rPr sz="2400" b="1" spc="-90" dirty="0">
                <a:latin typeface="Arial"/>
                <a:cs typeface="Arial"/>
              </a:rPr>
              <a:t>to</a:t>
            </a:r>
            <a:r>
              <a:rPr sz="2400" b="1" spc="-75" dirty="0">
                <a:latin typeface="Arial"/>
                <a:cs typeface="Arial"/>
              </a:rPr>
              <a:t> </a:t>
            </a:r>
            <a:r>
              <a:rPr sz="2400" b="1" spc="-170" dirty="0">
                <a:latin typeface="Arial"/>
                <a:cs typeface="Arial"/>
              </a:rPr>
              <a:t>demand</a:t>
            </a:r>
            <a:endParaRPr sz="2400">
              <a:latin typeface="Arial"/>
              <a:cs typeface="Arial"/>
            </a:endParaRPr>
          </a:p>
          <a:p>
            <a:pPr marL="755650" lvl="1" indent="-285750">
              <a:lnSpc>
                <a:spcPct val="100000"/>
              </a:lnSpc>
              <a:spcBef>
                <a:spcPts val="710"/>
              </a:spcBef>
              <a:buFont typeface="Arial"/>
              <a:buChar char="–"/>
              <a:tabLst>
                <a:tab pos="755650" algn="l"/>
              </a:tabLst>
            </a:pPr>
            <a:r>
              <a:rPr sz="2400" b="1" spc="-235" dirty="0">
                <a:latin typeface="Arial"/>
                <a:cs typeface="Arial"/>
              </a:rPr>
              <a:t>Reduce </a:t>
            </a:r>
            <a:r>
              <a:rPr sz="2400" b="1" spc="-145" dirty="0">
                <a:latin typeface="Arial"/>
                <a:cs typeface="Arial"/>
              </a:rPr>
              <a:t>inventory</a:t>
            </a:r>
            <a:r>
              <a:rPr sz="2400" b="1" spc="-25" dirty="0">
                <a:latin typeface="Arial"/>
                <a:cs typeface="Arial"/>
              </a:rPr>
              <a:t> </a:t>
            </a:r>
            <a:r>
              <a:rPr sz="2400" b="1" spc="-175" dirty="0">
                <a:latin typeface="Arial"/>
                <a:cs typeface="Arial"/>
              </a:rPr>
              <a:t>levels</a:t>
            </a:r>
            <a:endParaRPr sz="2400">
              <a:latin typeface="Arial"/>
              <a:cs typeface="Arial"/>
            </a:endParaRPr>
          </a:p>
          <a:p>
            <a:pPr marL="755650" lvl="1" indent="-285750">
              <a:lnSpc>
                <a:spcPct val="100000"/>
              </a:lnSpc>
              <a:spcBef>
                <a:spcPts val="715"/>
              </a:spcBef>
              <a:buFont typeface="Arial"/>
              <a:buChar char="–"/>
              <a:tabLst>
                <a:tab pos="755650" algn="l"/>
              </a:tabLst>
            </a:pPr>
            <a:r>
              <a:rPr sz="2400" b="1" spc="-150" dirty="0">
                <a:latin typeface="Arial"/>
                <a:cs typeface="Arial"/>
              </a:rPr>
              <a:t>Improve </a:t>
            </a:r>
            <a:r>
              <a:rPr sz="2400" b="1" spc="-140" dirty="0">
                <a:latin typeface="Arial"/>
                <a:cs typeface="Arial"/>
              </a:rPr>
              <a:t>delivery</a:t>
            </a:r>
            <a:r>
              <a:rPr sz="2400" b="1" spc="-110" dirty="0">
                <a:latin typeface="Arial"/>
                <a:cs typeface="Arial"/>
              </a:rPr>
              <a:t> </a:t>
            </a:r>
            <a:r>
              <a:rPr sz="2400" b="1" spc="-190" dirty="0">
                <a:latin typeface="Arial"/>
                <a:cs typeface="Arial"/>
              </a:rPr>
              <a:t>service</a:t>
            </a:r>
            <a:endParaRPr sz="2400">
              <a:latin typeface="Arial"/>
              <a:cs typeface="Arial"/>
            </a:endParaRPr>
          </a:p>
          <a:p>
            <a:pPr marL="755650" lvl="1" indent="-285750">
              <a:lnSpc>
                <a:spcPct val="100000"/>
              </a:lnSpc>
              <a:spcBef>
                <a:spcPts val="710"/>
              </a:spcBef>
              <a:buFont typeface="Arial"/>
              <a:buChar char="–"/>
              <a:tabLst>
                <a:tab pos="755650" algn="l"/>
              </a:tabLst>
            </a:pPr>
            <a:r>
              <a:rPr sz="2400" b="1" spc="-220" dirty="0">
                <a:latin typeface="Arial"/>
                <a:cs typeface="Arial"/>
              </a:rPr>
              <a:t>Speed </a:t>
            </a:r>
            <a:r>
              <a:rPr sz="2400" b="1" spc="-160" dirty="0">
                <a:latin typeface="Arial"/>
                <a:cs typeface="Arial"/>
              </a:rPr>
              <a:t>product </a:t>
            </a:r>
            <a:r>
              <a:rPr sz="2400" b="1" spc="-90" dirty="0">
                <a:latin typeface="Arial"/>
                <a:cs typeface="Arial"/>
              </a:rPr>
              <a:t>time </a:t>
            </a:r>
            <a:r>
              <a:rPr sz="2400" b="1" spc="-85" dirty="0">
                <a:latin typeface="Arial"/>
                <a:cs typeface="Arial"/>
              </a:rPr>
              <a:t>to</a:t>
            </a:r>
            <a:r>
              <a:rPr sz="2400" b="1" spc="-60" dirty="0">
                <a:latin typeface="Arial"/>
                <a:cs typeface="Arial"/>
              </a:rPr>
              <a:t> </a:t>
            </a:r>
            <a:r>
              <a:rPr sz="2400" b="1" spc="-135" dirty="0">
                <a:latin typeface="Arial"/>
                <a:cs typeface="Arial"/>
              </a:rPr>
              <a:t>market</a:t>
            </a:r>
            <a:endParaRPr sz="2400">
              <a:latin typeface="Arial"/>
              <a:cs typeface="Arial"/>
            </a:endParaRPr>
          </a:p>
          <a:p>
            <a:pPr marL="755650" lvl="1" indent="-285750">
              <a:lnSpc>
                <a:spcPct val="100000"/>
              </a:lnSpc>
              <a:spcBef>
                <a:spcPts val="715"/>
              </a:spcBef>
              <a:buFont typeface="Arial"/>
              <a:buChar char="–"/>
              <a:tabLst>
                <a:tab pos="755650" algn="l"/>
              </a:tabLst>
            </a:pPr>
            <a:r>
              <a:rPr sz="2400" b="1" spc="-225" dirty="0">
                <a:latin typeface="Arial"/>
                <a:cs typeface="Arial"/>
              </a:rPr>
              <a:t>Use </a:t>
            </a:r>
            <a:r>
              <a:rPr sz="2400" b="1" spc="-235" dirty="0">
                <a:latin typeface="Arial"/>
                <a:cs typeface="Arial"/>
              </a:rPr>
              <a:t>assets </a:t>
            </a:r>
            <a:r>
              <a:rPr sz="2400" b="1" spc="-155" dirty="0">
                <a:latin typeface="Arial"/>
                <a:cs typeface="Arial"/>
              </a:rPr>
              <a:t>more</a:t>
            </a:r>
            <a:r>
              <a:rPr sz="2400" b="1" spc="90" dirty="0">
                <a:latin typeface="Arial"/>
                <a:cs typeface="Arial"/>
              </a:rPr>
              <a:t> </a:t>
            </a:r>
            <a:r>
              <a:rPr sz="2400" b="1" spc="-135" dirty="0">
                <a:latin typeface="Arial"/>
                <a:cs typeface="Arial"/>
              </a:rPr>
              <a:t>effectively</a:t>
            </a:r>
            <a:endParaRPr sz="2400">
              <a:latin typeface="Arial"/>
              <a:cs typeface="Arial"/>
            </a:endParaRPr>
          </a:p>
          <a:p>
            <a:pPr marL="755650" lvl="1" indent="-285750">
              <a:lnSpc>
                <a:spcPct val="100000"/>
              </a:lnSpc>
              <a:spcBef>
                <a:spcPts val="715"/>
              </a:spcBef>
              <a:buFont typeface="Arial"/>
              <a:buChar char="–"/>
              <a:tabLst>
                <a:tab pos="755650" algn="l"/>
              </a:tabLst>
            </a:pPr>
            <a:r>
              <a:rPr sz="2400" b="1" spc="-225" dirty="0">
                <a:latin typeface="Arial"/>
                <a:cs typeface="Arial"/>
              </a:rPr>
              <a:t>Reduced </a:t>
            </a:r>
            <a:r>
              <a:rPr sz="2400" b="1" spc="-200" dirty="0">
                <a:latin typeface="Arial"/>
                <a:cs typeface="Arial"/>
              </a:rPr>
              <a:t>supply </a:t>
            </a:r>
            <a:r>
              <a:rPr sz="2400" b="1" spc="-190" dirty="0">
                <a:latin typeface="Arial"/>
                <a:cs typeface="Arial"/>
              </a:rPr>
              <a:t>chain </a:t>
            </a:r>
            <a:r>
              <a:rPr sz="2400" b="1" spc="-260" dirty="0">
                <a:latin typeface="Arial"/>
                <a:cs typeface="Arial"/>
              </a:rPr>
              <a:t>costs </a:t>
            </a:r>
            <a:r>
              <a:rPr sz="2400" b="1" spc="-140" dirty="0">
                <a:latin typeface="Arial"/>
                <a:cs typeface="Arial"/>
              </a:rPr>
              <a:t>lead </a:t>
            </a:r>
            <a:r>
              <a:rPr sz="2400" b="1" spc="-85" dirty="0">
                <a:latin typeface="Arial"/>
                <a:cs typeface="Arial"/>
              </a:rPr>
              <a:t>to </a:t>
            </a:r>
            <a:r>
              <a:rPr sz="2400" b="1" spc="-190" dirty="0">
                <a:latin typeface="Arial"/>
                <a:cs typeface="Arial"/>
              </a:rPr>
              <a:t>increased</a:t>
            </a:r>
            <a:r>
              <a:rPr sz="2400" b="1" spc="-135" dirty="0">
                <a:latin typeface="Arial"/>
                <a:cs typeface="Arial"/>
              </a:rPr>
              <a:t> </a:t>
            </a:r>
            <a:r>
              <a:rPr sz="2400" b="1" spc="-105" dirty="0">
                <a:latin typeface="Arial"/>
                <a:cs typeface="Arial"/>
              </a:rPr>
              <a:t>profitability</a:t>
            </a:r>
            <a:endParaRPr sz="2400">
              <a:latin typeface="Arial"/>
              <a:cs typeface="Arial"/>
            </a:endParaRPr>
          </a:p>
          <a:p>
            <a:pPr marL="755650" marR="189865" lvl="1" indent="-285750">
              <a:lnSpc>
                <a:spcPts val="2590"/>
              </a:lnSpc>
              <a:spcBef>
                <a:spcPts val="1035"/>
              </a:spcBef>
              <a:buFont typeface="Arial"/>
              <a:buChar char="–"/>
              <a:tabLst>
                <a:tab pos="755650" algn="l"/>
              </a:tabLst>
            </a:pPr>
            <a:r>
              <a:rPr sz="2400" b="1" spc="-185" dirty="0">
                <a:latin typeface="Arial"/>
                <a:cs typeface="Arial"/>
              </a:rPr>
              <a:t>Increased </a:t>
            </a:r>
            <a:r>
              <a:rPr sz="2400" b="1" spc="-195" dirty="0">
                <a:latin typeface="Arial"/>
                <a:cs typeface="Arial"/>
              </a:rPr>
              <a:t>sales, </a:t>
            </a:r>
            <a:r>
              <a:rPr sz="2400" spc="-40" dirty="0">
                <a:latin typeface="Arial"/>
                <a:cs typeface="Arial"/>
              </a:rPr>
              <a:t>More </a:t>
            </a:r>
            <a:r>
              <a:rPr sz="2400" spc="-114" dirty="0">
                <a:latin typeface="Arial"/>
                <a:cs typeface="Arial"/>
              </a:rPr>
              <a:t>precise </a:t>
            </a:r>
            <a:r>
              <a:rPr sz="2400" spc="-45" dirty="0">
                <a:latin typeface="Arial"/>
                <a:cs typeface="Arial"/>
              </a:rPr>
              <a:t>control </a:t>
            </a:r>
            <a:r>
              <a:rPr sz="2400" spc="-5" dirty="0">
                <a:latin typeface="Arial"/>
                <a:cs typeface="Arial"/>
              </a:rPr>
              <a:t>of </a:t>
            </a:r>
            <a:r>
              <a:rPr sz="2400" spc="-30" dirty="0">
                <a:latin typeface="Arial"/>
                <a:cs typeface="Arial"/>
              </a:rPr>
              <a:t>the </a:t>
            </a:r>
            <a:r>
              <a:rPr sz="2400" spc="-105" dirty="0">
                <a:latin typeface="Arial"/>
                <a:cs typeface="Arial"/>
              </a:rPr>
              <a:t>supply</a:t>
            </a:r>
            <a:r>
              <a:rPr sz="2400" spc="-345" dirty="0">
                <a:latin typeface="Arial"/>
                <a:cs typeface="Arial"/>
              </a:rPr>
              <a:t> </a:t>
            </a:r>
            <a:r>
              <a:rPr sz="2400" spc="-105" dirty="0">
                <a:latin typeface="Arial"/>
                <a:cs typeface="Arial"/>
              </a:rPr>
              <a:t>chain  </a:t>
            </a:r>
            <a:r>
              <a:rPr sz="2400" spc="-145" dirty="0">
                <a:latin typeface="Arial"/>
                <a:cs typeface="Arial"/>
              </a:rPr>
              <a:t>enhances </a:t>
            </a:r>
            <a:r>
              <a:rPr sz="2400" spc="-30" dirty="0">
                <a:latin typeface="Arial"/>
                <a:cs typeface="Arial"/>
              </a:rPr>
              <a:t>the </a:t>
            </a:r>
            <a:r>
              <a:rPr sz="2400" spc="-55" dirty="0">
                <a:latin typeface="Arial"/>
                <a:cs typeface="Arial"/>
              </a:rPr>
              <a:t>firm’s </a:t>
            </a:r>
            <a:r>
              <a:rPr sz="2400" spc="-30" dirty="0">
                <a:latin typeface="Arial"/>
                <a:cs typeface="Arial"/>
              </a:rPr>
              <a:t>ability </a:t>
            </a:r>
            <a:r>
              <a:rPr sz="2400" spc="20" dirty="0">
                <a:latin typeface="Arial"/>
                <a:cs typeface="Arial"/>
              </a:rPr>
              <a:t>to </a:t>
            </a:r>
            <a:r>
              <a:rPr sz="2400" spc="-150" dirty="0">
                <a:latin typeface="Arial"/>
                <a:cs typeface="Arial"/>
              </a:rPr>
              <a:t>have </a:t>
            </a:r>
            <a:r>
              <a:rPr sz="2400" spc="-30" dirty="0">
                <a:latin typeface="Arial"/>
                <a:cs typeface="Arial"/>
              </a:rPr>
              <a:t>the </a:t>
            </a:r>
            <a:r>
              <a:rPr sz="2400" spc="-25" dirty="0">
                <a:latin typeface="Arial"/>
                <a:cs typeface="Arial"/>
              </a:rPr>
              <a:t>right </a:t>
            </a:r>
            <a:r>
              <a:rPr sz="2400" spc="-55" dirty="0">
                <a:latin typeface="Arial"/>
                <a:cs typeface="Arial"/>
              </a:rPr>
              <a:t>product  </a:t>
            </a:r>
            <a:r>
              <a:rPr sz="2400" spc="-105" dirty="0">
                <a:latin typeface="Arial"/>
                <a:cs typeface="Arial"/>
              </a:rPr>
              <a:t>available </a:t>
            </a:r>
            <a:r>
              <a:rPr sz="2400" spc="-10" dirty="0">
                <a:latin typeface="Arial"/>
                <a:cs typeface="Arial"/>
              </a:rPr>
              <a:t>for </a:t>
            </a:r>
            <a:r>
              <a:rPr sz="2400" spc="-90" dirty="0">
                <a:latin typeface="Arial"/>
                <a:cs typeface="Arial"/>
              </a:rPr>
              <a:t>customer </a:t>
            </a:r>
            <a:r>
              <a:rPr sz="2400" spc="-145" dirty="0">
                <a:latin typeface="Arial"/>
                <a:cs typeface="Arial"/>
              </a:rPr>
              <a:t>purchases </a:t>
            </a:r>
            <a:r>
              <a:rPr sz="2400" spc="-35" dirty="0">
                <a:latin typeface="Arial"/>
                <a:cs typeface="Arial"/>
              </a:rPr>
              <a:t>at </a:t>
            </a:r>
            <a:r>
              <a:rPr sz="2400" spc="-30" dirty="0">
                <a:latin typeface="Arial"/>
                <a:cs typeface="Arial"/>
              </a:rPr>
              <a:t>the right</a:t>
            </a:r>
            <a:r>
              <a:rPr sz="2400" spc="-470" dirty="0">
                <a:latin typeface="Arial"/>
                <a:cs typeface="Arial"/>
              </a:rPr>
              <a:t> </a:t>
            </a:r>
            <a:r>
              <a:rPr sz="2400" spc="-30" dirty="0">
                <a:latin typeface="Arial"/>
                <a:cs typeface="Arial"/>
              </a:rPr>
              <a:t>time.</a:t>
            </a:r>
            <a:endParaRPr sz="2400">
              <a:latin typeface="Arial"/>
              <a:cs typeface="Arial"/>
            </a:endParaRPr>
          </a:p>
        </p:txBody>
      </p:sp>
      <p:sp>
        <p:nvSpPr>
          <p:cNvPr id="3" name="object 3"/>
          <p:cNvSpPr txBox="1">
            <a:spLocks noGrp="1"/>
          </p:cNvSpPr>
          <p:nvPr>
            <p:ph type="title"/>
          </p:nvPr>
        </p:nvSpPr>
        <p:spPr>
          <a:xfrm>
            <a:off x="1936495" y="398780"/>
            <a:ext cx="5270500" cy="452755"/>
          </a:xfrm>
          <a:prstGeom prst="rect">
            <a:avLst/>
          </a:prstGeom>
        </p:spPr>
        <p:txBody>
          <a:bodyPr vert="horz" wrap="square" lIns="0" tIns="12700" rIns="0" bIns="0" rtlCol="0">
            <a:spAutoFit/>
          </a:bodyPr>
          <a:lstStyle/>
          <a:p>
            <a:pPr marL="12700">
              <a:lnSpc>
                <a:spcPct val="100000"/>
              </a:lnSpc>
              <a:spcBef>
                <a:spcPts val="100"/>
              </a:spcBef>
            </a:pPr>
            <a:r>
              <a:rPr sz="2800" spc="-250" dirty="0"/>
              <a:t>Supply Chain </a:t>
            </a:r>
            <a:r>
              <a:rPr sz="2800" spc="-160" dirty="0"/>
              <a:t>Management</a:t>
            </a:r>
            <a:r>
              <a:rPr sz="2800" spc="10" dirty="0"/>
              <a:t> </a:t>
            </a:r>
            <a:r>
              <a:rPr sz="2800" spc="-305" dirty="0"/>
              <a:t>Systems</a:t>
            </a:r>
            <a:endParaRPr sz="28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IN" spc="-235" dirty="0" smtClean="0">
                <a:solidFill>
                  <a:schemeClr val="tx1"/>
                </a:solidFill>
              </a:rPr>
              <a:t>Customer </a:t>
            </a:r>
            <a:r>
              <a:rPr lang="en-IN" spc="-200" dirty="0" smtClean="0">
                <a:solidFill>
                  <a:schemeClr val="tx1"/>
                </a:solidFill>
              </a:rPr>
              <a:t>Relationship </a:t>
            </a:r>
            <a:r>
              <a:rPr lang="en-IN" spc="-160" dirty="0" smtClean="0">
                <a:solidFill>
                  <a:schemeClr val="tx1"/>
                </a:solidFill>
              </a:rPr>
              <a:t>Management</a:t>
            </a:r>
            <a:r>
              <a:rPr lang="en-IN" spc="-35" dirty="0" smtClean="0">
                <a:solidFill>
                  <a:schemeClr val="tx1"/>
                </a:solidFill>
              </a:rPr>
              <a:t> </a:t>
            </a:r>
            <a:r>
              <a:rPr lang="en-IN" spc="-305" dirty="0" smtClean="0">
                <a:solidFill>
                  <a:schemeClr val="tx1"/>
                </a:solidFill>
              </a:rPr>
              <a:t>Systems</a:t>
            </a:r>
            <a:endParaRPr lang="en-IN" dirty="0">
              <a:solidFill>
                <a:schemeClr val="tx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0977" y="597407"/>
            <a:ext cx="6701790" cy="452755"/>
          </a:xfrm>
          <a:prstGeom prst="rect">
            <a:avLst/>
          </a:prstGeom>
        </p:spPr>
        <p:txBody>
          <a:bodyPr vert="horz" wrap="square" lIns="0" tIns="12700" rIns="0" bIns="0" rtlCol="0">
            <a:spAutoFit/>
          </a:bodyPr>
          <a:lstStyle/>
          <a:p>
            <a:pPr marL="12700">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
        <p:nvSpPr>
          <p:cNvPr id="3" name="object 3"/>
          <p:cNvSpPr txBox="1"/>
          <p:nvPr/>
        </p:nvSpPr>
        <p:spPr>
          <a:xfrm>
            <a:off x="535940" y="1445105"/>
            <a:ext cx="7823834" cy="4535170"/>
          </a:xfrm>
          <a:prstGeom prst="rect">
            <a:avLst/>
          </a:prstGeom>
        </p:spPr>
        <p:txBody>
          <a:bodyPr vert="horz" wrap="square" lIns="0" tIns="149225" rIns="0" bIns="0" rtlCol="0">
            <a:spAutoFit/>
          </a:bodyPr>
          <a:lstStyle/>
          <a:p>
            <a:pPr marL="355600" indent="-342900">
              <a:lnSpc>
                <a:spcPct val="100000"/>
              </a:lnSpc>
              <a:spcBef>
                <a:spcPts val="1175"/>
              </a:spcBef>
              <a:buFont typeface="Arial"/>
              <a:buChar char="•"/>
              <a:tabLst>
                <a:tab pos="354965" algn="l"/>
                <a:tab pos="355600" algn="l"/>
              </a:tabLst>
            </a:pPr>
            <a:r>
              <a:rPr sz="2200" b="1" spc="-195" dirty="0">
                <a:solidFill>
                  <a:srgbClr val="0D0D0D"/>
                </a:solidFill>
                <a:latin typeface="Arial"/>
                <a:cs typeface="Arial"/>
              </a:rPr>
              <a:t>Knowing </a:t>
            </a:r>
            <a:r>
              <a:rPr sz="2200" b="1" spc="-85" dirty="0">
                <a:solidFill>
                  <a:srgbClr val="0D0D0D"/>
                </a:solidFill>
                <a:latin typeface="Arial"/>
                <a:cs typeface="Arial"/>
              </a:rPr>
              <a:t>the</a:t>
            </a:r>
            <a:r>
              <a:rPr sz="2200" b="1" spc="-65" dirty="0">
                <a:solidFill>
                  <a:srgbClr val="0D0D0D"/>
                </a:solidFill>
                <a:latin typeface="Arial"/>
                <a:cs typeface="Arial"/>
              </a:rPr>
              <a:t> </a:t>
            </a:r>
            <a:r>
              <a:rPr sz="2200" b="1" spc="-175" dirty="0">
                <a:solidFill>
                  <a:srgbClr val="0D0D0D"/>
                </a:solidFill>
                <a:latin typeface="Arial"/>
                <a:cs typeface="Arial"/>
              </a:rPr>
              <a:t>customer</a:t>
            </a:r>
            <a:endParaRPr sz="2200">
              <a:latin typeface="Arial"/>
              <a:cs typeface="Arial"/>
            </a:endParaRPr>
          </a:p>
          <a:p>
            <a:pPr marL="755650" marR="723900" lvl="1" indent="-285750">
              <a:lnSpc>
                <a:spcPts val="2160"/>
              </a:lnSpc>
              <a:spcBef>
                <a:spcPts val="1245"/>
              </a:spcBef>
              <a:buFont typeface="Arial"/>
              <a:buChar char="–"/>
              <a:tabLst>
                <a:tab pos="755015" algn="l"/>
                <a:tab pos="755650" algn="l"/>
              </a:tabLst>
            </a:pPr>
            <a:r>
              <a:rPr sz="2000" b="1" spc="-90" dirty="0">
                <a:latin typeface="Arial"/>
                <a:cs typeface="Arial"/>
              </a:rPr>
              <a:t>In </a:t>
            </a:r>
            <a:r>
              <a:rPr sz="2000" b="1" spc="-140" dirty="0">
                <a:latin typeface="Arial"/>
                <a:cs typeface="Arial"/>
              </a:rPr>
              <a:t>large </a:t>
            </a:r>
            <a:r>
              <a:rPr sz="2000" b="1" spc="-185" dirty="0">
                <a:latin typeface="Arial"/>
                <a:cs typeface="Arial"/>
              </a:rPr>
              <a:t>businesses, </a:t>
            </a:r>
            <a:r>
              <a:rPr sz="2000" b="1" spc="-100" dirty="0">
                <a:latin typeface="Arial"/>
                <a:cs typeface="Arial"/>
              </a:rPr>
              <a:t>too </a:t>
            </a:r>
            <a:r>
              <a:rPr sz="2000" b="1" spc="-165" dirty="0">
                <a:latin typeface="Arial"/>
                <a:cs typeface="Arial"/>
              </a:rPr>
              <a:t>many </a:t>
            </a:r>
            <a:r>
              <a:rPr sz="2000" b="1" spc="-180" dirty="0">
                <a:latin typeface="Arial"/>
                <a:cs typeface="Arial"/>
              </a:rPr>
              <a:t>customers </a:t>
            </a:r>
            <a:r>
              <a:rPr sz="2000" b="1" spc="-145" dirty="0">
                <a:latin typeface="Arial"/>
                <a:cs typeface="Arial"/>
              </a:rPr>
              <a:t>and </a:t>
            </a:r>
            <a:r>
              <a:rPr sz="2000" b="1" spc="-100" dirty="0">
                <a:latin typeface="Arial"/>
                <a:cs typeface="Arial"/>
              </a:rPr>
              <a:t>too </a:t>
            </a:r>
            <a:r>
              <a:rPr sz="2000" b="1" spc="-165" dirty="0">
                <a:latin typeface="Arial"/>
                <a:cs typeface="Arial"/>
              </a:rPr>
              <a:t>many </a:t>
            </a:r>
            <a:r>
              <a:rPr sz="2000" b="1" spc="-190" dirty="0">
                <a:latin typeface="Arial"/>
                <a:cs typeface="Arial"/>
              </a:rPr>
              <a:t>ways  </a:t>
            </a:r>
            <a:r>
              <a:rPr sz="2000" b="1" spc="-180" dirty="0">
                <a:latin typeface="Arial"/>
                <a:cs typeface="Arial"/>
              </a:rPr>
              <a:t>customers </a:t>
            </a:r>
            <a:r>
              <a:rPr sz="2000" b="1" spc="-105" dirty="0">
                <a:latin typeface="Arial"/>
                <a:cs typeface="Arial"/>
              </a:rPr>
              <a:t>interact </a:t>
            </a:r>
            <a:r>
              <a:rPr sz="2000" b="1" spc="-70" dirty="0">
                <a:latin typeface="Arial"/>
                <a:cs typeface="Arial"/>
              </a:rPr>
              <a:t>with</a:t>
            </a:r>
            <a:r>
              <a:rPr sz="2000" b="1" spc="-35" dirty="0">
                <a:latin typeface="Arial"/>
                <a:cs typeface="Arial"/>
              </a:rPr>
              <a:t> </a:t>
            </a:r>
            <a:r>
              <a:rPr sz="2000" b="1" spc="-85" dirty="0">
                <a:latin typeface="Arial"/>
                <a:cs typeface="Arial"/>
              </a:rPr>
              <a:t>firm</a:t>
            </a:r>
            <a:endParaRPr sz="2000">
              <a:latin typeface="Arial"/>
              <a:cs typeface="Arial"/>
            </a:endParaRPr>
          </a:p>
          <a:p>
            <a:pPr marL="755650" marR="5080" lvl="1" indent="-285750">
              <a:lnSpc>
                <a:spcPts val="2160"/>
              </a:lnSpc>
              <a:spcBef>
                <a:spcPts val="1005"/>
              </a:spcBef>
              <a:buChar char="–"/>
              <a:tabLst>
                <a:tab pos="755015" algn="l"/>
                <a:tab pos="755650" algn="l"/>
              </a:tabLst>
            </a:pPr>
            <a:r>
              <a:rPr sz="2000" spc="-85" dirty="0">
                <a:latin typeface="Arial"/>
                <a:cs typeface="Arial"/>
              </a:rPr>
              <a:t>you’d </a:t>
            </a:r>
            <a:r>
              <a:rPr sz="2000" spc="-45" dirty="0">
                <a:latin typeface="Arial"/>
                <a:cs typeface="Arial"/>
              </a:rPr>
              <a:t>want </a:t>
            </a:r>
            <a:r>
              <a:rPr sz="2000" spc="20" dirty="0">
                <a:latin typeface="Arial"/>
                <a:cs typeface="Arial"/>
              </a:rPr>
              <a:t>to </a:t>
            </a:r>
            <a:r>
              <a:rPr sz="2000" spc="-130" dirty="0">
                <a:latin typeface="Arial"/>
                <a:cs typeface="Arial"/>
              </a:rPr>
              <a:t>make </a:t>
            </a:r>
            <a:r>
              <a:rPr sz="2000" spc="-105" dirty="0">
                <a:latin typeface="Arial"/>
                <a:cs typeface="Arial"/>
              </a:rPr>
              <a:t>sure </a:t>
            </a:r>
            <a:r>
              <a:rPr sz="2000" spc="-85" dirty="0">
                <a:latin typeface="Arial"/>
                <a:cs typeface="Arial"/>
              </a:rPr>
              <a:t>you </a:t>
            </a:r>
            <a:r>
              <a:rPr sz="2000" spc="-80" dirty="0">
                <a:latin typeface="Arial"/>
                <a:cs typeface="Arial"/>
              </a:rPr>
              <a:t>knew </a:t>
            </a:r>
            <a:r>
              <a:rPr sz="2000" spc="-125" dirty="0">
                <a:latin typeface="Arial"/>
                <a:cs typeface="Arial"/>
              </a:rPr>
              <a:t>each </a:t>
            </a:r>
            <a:r>
              <a:rPr sz="2000" spc="-5" dirty="0">
                <a:latin typeface="Arial"/>
                <a:cs typeface="Arial"/>
              </a:rPr>
              <a:t>of </a:t>
            </a:r>
            <a:r>
              <a:rPr sz="2000" spc="-60" dirty="0">
                <a:latin typeface="Arial"/>
                <a:cs typeface="Arial"/>
              </a:rPr>
              <a:t>your </a:t>
            </a:r>
            <a:r>
              <a:rPr sz="2000" spc="-100" dirty="0">
                <a:latin typeface="Arial"/>
                <a:cs typeface="Arial"/>
              </a:rPr>
              <a:t>customers </a:t>
            </a:r>
            <a:r>
              <a:rPr sz="2000" spc="-40" dirty="0">
                <a:latin typeface="Arial"/>
                <a:cs typeface="Arial"/>
              </a:rPr>
              <a:t>well, </a:t>
            </a:r>
            <a:r>
              <a:rPr sz="2000" spc="-190" dirty="0">
                <a:latin typeface="Arial"/>
                <a:cs typeface="Arial"/>
              </a:rPr>
              <a:t>as</a:t>
            </a:r>
            <a:r>
              <a:rPr sz="2000" spc="-405" dirty="0">
                <a:latin typeface="Arial"/>
                <a:cs typeface="Arial"/>
              </a:rPr>
              <a:t> </a:t>
            </a:r>
            <a:r>
              <a:rPr sz="2000" spc="30" dirty="0">
                <a:latin typeface="Arial"/>
                <a:cs typeface="Arial"/>
              </a:rPr>
              <a:t>if  </a:t>
            </a:r>
            <a:r>
              <a:rPr sz="2000" spc="-85" dirty="0">
                <a:latin typeface="Arial"/>
                <a:cs typeface="Arial"/>
              </a:rPr>
              <a:t>you </a:t>
            </a:r>
            <a:r>
              <a:rPr sz="2000" spc="-70" dirty="0">
                <a:latin typeface="Arial"/>
                <a:cs typeface="Arial"/>
              </a:rPr>
              <a:t>were </a:t>
            </a:r>
            <a:r>
              <a:rPr sz="2000" spc="-60" dirty="0">
                <a:latin typeface="Arial"/>
                <a:cs typeface="Arial"/>
              </a:rPr>
              <a:t>running </a:t>
            </a:r>
            <a:r>
              <a:rPr sz="2000" spc="-160" dirty="0">
                <a:latin typeface="Arial"/>
                <a:cs typeface="Arial"/>
              </a:rPr>
              <a:t>a </a:t>
            </a:r>
            <a:r>
              <a:rPr sz="2000" spc="-90" dirty="0">
                <a:latin typeface="Arial"/>
                <a:cs typeface="Arial"/>
              </a:rPr>
              <a:t>small </a:t>
            </a:r>
            <a:r>
              <a:rPr sz="2000" spc="-15" dirty="0">
                <a:latin typeface="Arial"/>
                <a:cs typeface="Arial"/>
              </a:rPr>
              <a:t>town </a:t>
            </a:r>
            <a:r>
              <a:rPr sz="2000" spc="-65" dirty="0">
                <a:latin typeface="Arial"/>
                <a:cs typeface="Arial"/>
              </a:rPr>
              <a:t>store. </a:t>
            </a:r>
            <a:r>
              <a:rPr sz="2000" spc="-105" dirty="0">
                <a:latin typeface="Arial"/>
                <a:cs typeface="Arial"/>
              </a:rPr>
              <a:t>And </a:t>
            </a:r>
            <a:r>
              <a:rPr sz="2000" spc="-85" dirty="0">
                <a:latin typeface="Arial"/>
                <a:cs typeface="Arial"/>
              </a:rPr>
              <a:t>you’d </a:t>
            </a:r>
            <a:r>
              <a:rPr sz="2000" spc="-45" dirty="0">
                <a:latin typeface="Arial"/>
                <a:cs typeface="Arial"/>
              </a:rPr>
              <a:t>want </a:t>
            </a:r>
            <a:r>
              <a:rPr sz="2000" spc="15" dirty="0">
                <a:latin typeface="Arial"/>
                <a:cs typeface="Arial"/>
              </a:rPr>
              <a:t>to </a:t>
            </a:r>
            <a:r>
              <a:rPr sz="2000" spc="-130" dirty="0">
                <a:latin typeface="Arial"/>
                <a:cs typeface="Arial"/>
              </a:rPr>
              <a:t>make </a:t>
            </a:r>
            <a:r>
              <a:rPr sz="2000" spc="-60" dirty="0">
                <a:latin typeface="Arial"/>
                <a:cs typeface="Arial"/>
              </a:rPr>
              <a:t>your  </a:t>
            </a:r>
            <a:r>
              <a:rPr sz="2000" spc="-95" dirty="0">
                <a:latin typeface="Arial"/>
                <a:cs typeface="Arial"/>
              </a:rPr>
              <a:t>good customers </a:t>
            </a:r>
            <a:r>
              <a:rPr sz="2000" spc="-55" dirty="0">
                <a:latin typeface="Arial"/>
                <a:cs typeface="Arial"/>
              </a:rPr>
              <a:t>feel</a:t>
            </a:r>
            <a:r>
              <a:rPr sz="2000" spc="-120" dirty="0">
                <a:latin typeface="Arial"/>
                <a:cs typeface="Arial"/>
              </a:rPr>
              <a:t> </a:t>
            </a:r>
            <a:r>
              <a:rPr sz="2000" spc="-100" dirty="0">
                <a:latin typeface="Arial"/>
                <a:cs typeface="Arial"/>
              </a:rPr>
              <a:t>special.</a:t>
            </a:r>
            <a:endParaRPr sz="2000">
              <a:latin typeface="Arial"/>
              <a:cs typeface="Arial"/>
            </a:endParaRPr>
          </a:p>
          <a:p>
            <a:pPr marL="355600" indent="-342900">
              <a:lnSpc>
                <a:spcPct val="100000"/>
              </a:lnSpc>
              <a:spcBef>
                <a:spcPts val="1085"/>
              </a:spcBef>
              <a:buFont typeface="Arial"/>
              <a:buChar char="•"/>
              <a:tabLst>
                <a:tab pos="354965" algn="l"/>
                <a:tab pos="355600" algn="l"/>
              </a:tabLst>
            </a:pPr>
            <a:r>
              <a:rPr sz="2200" b="1" spc="-190" dirty="0">
                <a:solidFill>
                  <a:srgbClr val="0D0D0D"/>
                </a:solidFill>
                <a:latin typeface="Arial"/>
                <a:cs typeface="Arial"/>
              </a:rPr>
              <a:t>Customer </a:t>
            </a:r>
            <a:r>
              <a:rPr sz="2200" b="1" spc="-135" dirty="0">
                <a:solidFill>
                  <a:srgbClr val="0D0D0D"/>
                </a:solidFill>
                <a:latin typeface="Arial"/>
                <a:cs typeface="Arial"/>
              </a:rPr>
              <a:t>relationship </a:t>
            </a:r>
            <a:r>
              <a:rPr sz="2200" b="1" spc="-155" dirty="0">
                <a:solidFill>
                  <a:srgbClr val="0D0D0D"/>
                </a:solidFill>
                <a:latin typeface="Arial"/>
                <a:cs typeface="Arial"/>
              </a:rPr>
              <a:t>management (CRM)</a:t>
            </a:r>
            <a:r>
              <a:rPr sz="2200" b="1" spc="-15" dirty="0">
                <a:solidFill>
                  <a:srgbClr val="0D0D0D"/>
                </a:solidFill>
                <a:latin typeface="Arial"/>
                <a:cs typeface="Arial"/>
              </a:rPr>
              <a:t> </a:t>
            </a:r>
            <a:r>
              <a:rPr sz="2200" b="1" spc="-229" dirty="0">
                <a:solidFill>
                  <a:srgbClr val="0D0D0D"/>
                </a:solidFill>
                <a:latin typeface="Arial"/>
                <a:cs typeface="Arial"/>
              </a:rPr>
              <a:t>systems</a:t>
            </a:r>
            <a:endParaRPr sz="2200">
              <a:latin typeface="Arial"/>
              <a:cs typeface="Arial"/>
            </a:endParaRPr>
          </a:p>
          <a:p>
            <a:pPr marL="755650" lvl="1" indent="-285750">
              <a:lnSpc>
                <a:spcPct val="100000"/>
              </a:lnSpc>
              <a:spcBef>
                <a:spcPts val="980"/>
              </a:spcBef>
              <a:buFont typeface="Arial"/>
              <a:buChar char="–"/>
              <a:tabLst>
                <a:tab pos="755015" algn="l"/>
                <a:tab pos="755650" algn="l"/>
              </a:tabLst>
            </a:pPr>
            <a:r>
              <a:rPr sz="2000" b="1" spc="-145" dirty="0">
                <a:latin typeface="Arial"/>
                <a:cs typeface="Arial"/>
              </a:rPr>
              <a:t>Capture and </a:t>
            </a:r>
            <a:r>
              <a:rPr sz="2000" b="1" spc="-114" dirty="0">
                <a:latin typeface="Arial"/>
                <a:cs typeface="Arial"/>
              </a:rPr>
              <a:t>integrate </a:t>
            </a:r>
            <a:r>
              <a:rPr sz="2000" b="1" spc="-160" dirty="0">
                <a:latin typeface="Arial"/>
                <a:cs typeface="Arial"/>
              </a:rPr>
              <a:t>customer </a:t>
            </a:r>
            <a:r>
              <a:rPr sz="2000" b="1" spc="-105" dirty="0">
                <a:latin typeface="Arial"/>
                <a:cs typeface="Arial"/>
              </a:rPr>
              <a:t>data </a:t>
            </a:r>
            <a:r>
              <a:rPr sz="2000" b="1" spc="-110" dirty="0">
                <a:latin typeface="Arial"/>
                <a:cs typeface="Arial"/>
              </a:rPr>
              <a:t>from </a:t>
            </a:r>
            <a:r>
              <a:rPr sz="2000" b="1" spc="-90" dirty="0">
                <a:latin typeface="Arial"/>
                <a:cs typeface="Arial"/>
              </a:rPr>
              <a:t>all </a:t>
            </a:r>
            <a:r>
              <a:rPr sz="2000" b="1" spc="-135" dirty="0">
                <a:latin typeface="Arial"/>
                <a:cs typeface="Arial"/>
              </a:rPr>
              <a:t>over </a:t>
            </a:r>
            <a:r>
              <a:rPr sz="2000" b="1" spc="-80" dirty="0">
                <a:latin typeface="Arial"/>
                <a:cs typeface="Arial"/>
              </a:rPr>
              <a:t>the</a:t>
            </a:r>
            <a:r>
              <a:rPr sz="2000" b="1" spc="170" dirty="0">
                <a:latin typeface="Arial"/>
                <a:cs typeface="Arial"/>
              </a:rPr>
              <a:t> </a:t>
            </a:r>
            <a:r>
              <a:rPr sz="2000" b="1" spc="-140" dirty="0">
                <a:latin typeface="Arial"/>
                <a:cs typeface="Arial"/>
              </a:rPr>
              <a:t>organization</a:t>
            </a:r>
            <a:endParaRPr sz="2000">
              <a:latin typeface="Arial"/>
              <a:cs typeface="Arial"/>
            </a:endParaRPr>
          </a:p>
          <a:p>
            <a:pPr marL="755650" lvl="1" indent="-285750">
              <a:lnSpc>
                <a:spcPct val="100000"/>
              </a:lnSpc>
              <a:spcBef>
                <a:spcPts val="760"/>
              </a:spcBef>
              <a:buFont typeface="Arial"/>
              <a:buChar char="–"/>
              <a:tabLst>
                <a:tab pos="755015" algn="l"/>
                <a:tab pos="755650" algn="l"/>
              </a:tabLst>
            </a:pPr>
            <a:r>
              <a:rPr sz="2000" b="1" spc="-160" dirty="0">
                <a:latin typeface="Arial"/>
                <a:cs typeface="Arial"/>
              </a:rPr>
              <a:t>Consolidate </a:t>
            </a:r>
            <a:r>
              <a:rPr sz="2000" b="1" spc="-145" dirty="0">
                <a:latin typeface="Arial"/>
                <a:cs typeface="Arial"/>
              </a:rPr>
              <a:t>and analyze </a:t>
            </a:r>
            <a:r>
              <a:rPr sz="2000" b="1" spc="-160" dirty="0">
                <a:latin typeface="Arial"/>
                <a:cs typeface="Arial"/>
              </a:rPr>
              <a:t>customer</a:t>
            </a:r>
            <a:r>
              <a:rPr sz="2000" b="1" spc="55" dirty="0">
                <a:latin typeface="Arial"/>
                <a:cs typeface="Arial"/>
              </a:rPr>
              <a:t> </a:t>
            </a:r>
            <a:r>
              <a:rPr sz="2000" b="1" spc="-105" dirty="0">
                <a:latin typeface="Arial"/>
                <a:cs typeface="Arial"/>
              </a:rPr>
              <a:t>data</a:t>
            </a:r>
            <a:endParaRPr sz="2000">
              <a:latin typeface="Arial"/>
              <a:cs typeface="Arial"/>
            </a:endParaRPr>
          </a:p>
          <a:p>
            <a:pPr marL="755650" marR="159385" lvl="1" indent="-285750">
              <a:lnSpc>
                <a:spcPts val="2160"/>
              </a:lnSpc>
              <a:spcBef>
                <a:spcPts val="1030"/>
              </a:spcBef>
              <a:buFont typeface="Arial"/>
              <a:buChar char="–"/>
              <a:tabLst>
                <a:tab pos="755015" algn="l"/>
                <a:tab pos="755650" algn="l"/>
              </a:tabLst>
            </a:pPr>
            <a:r>
              <a:rPr sz="2000" b="1" spc="-114" dirty="0">
                <a:latin typeface="Arial"/>
                <a:cs typeface="Arial"/>
              </a:rPr>
              <a:t>Distribute </a:t>
            </a:r>
            <a:r>
              <a:rPr sz="2000" b="1" spc="-160" dirty="0">
                <a:latin typeface="Arial"/>
                <a:cs typeface="Arial"/>
              </a:rPr>
              <a:t>customer </a:t>
            </a:r>
            <a:r>
              <a:rPr sz="2000" b="1" spc="-105" dirty="0">
                <a:latin typeface="Arial"/>
                <a:cs typeface="Arial"/>
              </a:rPr>
              <a:t>information </a:t>
            </a:r>
            <a:r>
              <a:rPr sz="2000" b="1" spc="-75" dirty="0">
                <a:latin typeface="Arial"/>
                <a:cs typeface="Arial"/>
              </a:rPr>
              <a:t>to </a:t>
            </a:r>
            <a:r>
              <a:rPr sz="2000" b="1" spc="-155" dirty="0">
                <a:latin typeface="Arial"/>
                <a:cs typeface="Arial"/>
              </a:rPr>
              <a:t>various </a:t>
            </a:r>
            <a:r>
              <a:rPr sz="2000" b="1" spc="-210" dirty="0">
                <a:latin typeface="Arial"/>
                <a:cs typeface="Arial"/>
              </a:rPr>
              <a:t>systems </a:t>
            </a:r>
            <a:r>
              <a:rPr sz="2000" b="1" spc="-145" dirty="0">
                <a:latin typeface="Arial"/>
                <a:cs typeface="Arial"/>
              </a:rPr>
              <a:t>and </a:t>
            </a:r>
            <a:r>
              <a:rPr sz="2000" b="1" spc="-160" dirty="0">
                <a:latin typeface="Arial"/>
                <a:cs typeface="Arial"/>
              </a:rPr>
              <a:t>customer  </a:t>
            </a:r>
            <a:r>
              <a:rPr sz="2000" b="1" spc="-145" dirty="0">
                <a:latin typeface="Arial"/>
                <a:cs typeface="Arial"/>
              </a:rPr>
              <a:t>touch </a:t>
            </a:r>
            <a:r>
              <a:rPr sz="2000" b="1" spc="-140" dirty="0">
                <a:latin typeface="Arial"/>
                <a:cs typeface="Arial"/>
              </a:rPr>
              <a:t>points </a:t>
            </a:r>
            <a:r>
              <a:rPr sz="2000" b="1" spc="-220" dirty="0">
                <a:latin typeface="Arial"/>
                <a:cs typeface="Arial"/>
              </a:rPr>
              <a:t>across</a:t>
            </a:r>
            <a:r>
              <a:rPr sz="2000" b="1" spc="-20" dirty="0">
                <a:latin typeface="Arial"/>
                <a:cs typeface="Arial"/>
              </a:rPr>
              <a:t> </a:t>
            </a:r>
            <a:r>
              <a:rPr sz="2000" b="1" spc="-120" dirty="0">
                <a:latin typeface="Arial"/>
                <a:cs typeface="Arial"/>
              </a:rPr>
              <a:t>enterprise</a:t>
            </a:r>
            <a:endParaRPr sz="2000">
              <a:latin typeface="Arial"/>
              <a:cs typeface="Arial"/>
            </a:endParaRPr>
          </a:p>
          <a:p>
            <a:pPr marL="755650" lvl="1" indent="-285750">
              <a:lnSpc>
                <a:spcPct val="100000"/>
              </a:lnSpc>
              <a:spcBef>
                <a:spcPts val="730"/>
              </a:spcBef>
              <a:buFont typeface="Arial"/>
              <a:buChar char="–"/>
              <a:tabLst>
                <a:tab pos="755015" algn="l"/>
                <a:tab pos="755650" algn="l"/>
              </a:tabLst>
            </a:pPr>
            <a:r>
              <a:rPr sz="2000" b="1" spc="-150" dirty="0">
                <a:latin typeface="Arial"/>
                <a:cs typeface="Arial"/>
              </a:rPr>
              <a:t>Provide </a:t>
            </a:r>
            <a:r>
              <a:rPr sz="2000" b="1" spc="-165" dirty="0">
                <a:latin typeface="Arial"/>
                <a:cs typeface="Arial"/>
              </a:rPr>
              <a:t>single </a:t>
            </a:r>
            <a:r>
              <a:rPr sz="2000" b="1" spc="-120" dirty="0">
                <a:latin typeface="Arial"/>
                <a:cs typeface="Arial"/>
              </a:rPr>
              <a:t>enterprise </a:t>
            </a:r>
            <a:r>
              <a:rPr sz="2000" b="1" spc="-110" dirty="0">
                <a:latin typeface="Arial"/>
                <a:cs typeface="Arial"/>
              </a:rPr>
              <a:t>view </a:t>
            </a:r>
            <a:r>
              <a:rPr sz="2000" b="1" spc="-95" dirty="0">
                <a:latin typeface="Arial"/>
                <a:cs typeface="Arial"/>
              </a:rPr>
              <a:t>of</a:t>
            </a:r>
            <a:r>
              <a:rPr sz="2000" b="1" spc="35" dirty="0">
                <a:latin typeface="Arial"/>
                <a:cs typeface="Arial"/>
              </a:rPr>
              <a:t> </a:t>
            </a:r>
            <a:r>
              <a:rPr sz="2000" b="1" spc="-180" dirty="0">
                <a:latin typeface="Arial"/>
                <a:cs typeface="Arial"/>
              </a:rPr>
              <a:t>customers</a:t>
            </a:r>
            <a:endParaRPr sz="2000">
              <a:latin typeface="Arial"/>
              <a:cs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76600" y="1295400"/>
            <a:ext cx="5334000" cy="50863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220977" y="474980"/>
            <a:ext cx="6701790" cy="452755"/>
          </a:xfrm>
          <a:prstGeom prst="rect">
            <a:avLst/>
          </a:prstGeom>
        </p:spPr>
        <p:txBody>
          <a:bodyPr vert="horz" wrap="square" lIns="0" tIns="12700" rIns="0" bIns="0" rtlCol="0">
            <a:spAutoFit/>
          </a:bodyPr>
          <a:lstStyle/>
          <a:p>
            <a:pPr marL="12700">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
        <p:nvSpPr>
          <p:cNvPr id="4" name="object 4"/>
          <p:cNvSpPr txBox="1"/>
          <p:nvPr/>
        </p:nvSpPr>
        <p:spPr>
          <a:xfrm>
            <a:off x="383540" y="1447800"/>
            <a:ext cx="2575560" cy="3983142"/>
          </a:xfrm>
          <a:prstGeom prst="rect">
            <a:avLst/>
          </a:prstGeom>
        </p:spPr>
        <p:txBody>
          <a:bodyPr vert="horz" wrap="square" lIns="0" tIns="12700" rIns="0" bIns="0" rtlCol="0">
            <a:spAutoFit/>
          </a:bodyPr>
          <a:lstStyle/>
          <a:p>
            <a:pPr marL="12700" marR="56515">
              <a:lnSpc>
                <a:spcPct val="100000"/>
              </a:lnSpc>
              <a:spcBef>
                <a:spcPts val="100"/>
              </a:spcBef>
            </a:pPr>
            <a:r>
              <a:rPr sz="2000" b="1" spc="-229" dirty="0">
                <a:latin typeface="Arial"/>
                <a:cs typeface="Arial"/>
              </a:rPr>
              <a:t>CUSTOMER </a:t>
            </a:r>
            <a:r>
              <a:rPr sz="2000" b="1" spc="-220" dirty="0">
                <a:latin typeface="Arial"/>
                <a:cs typeface="Arial"/>
              </a:rPr>
              <a:t>RELATIONSHIP  </a:t>
            </a:r>
            <a:r>
              <a:rPr sz="2000" b="1" spc="-170" dirty="0">
                <a:latin typeface="Arial"/>
                <a:cs typeface="Arial"/>
              </a:rPr>
              <a:t>MANAGEMENT</a:t>
            </a:r>
            <a:r>
              <a:rPr sz="2000" b="1" spc="-95" dirty="0">
                <a:latin typeface="Arial"/>
                <a:cs typeface="Arial"/>
              </a:rPr>
              <a:t> </a:t>
            </a:r>
            <a:r>
              <a:rPr sz="2000" b="1" spc="-130" dirty="0">
                <a:latin typeface="Arial"/>
                <a:cs typeface="Arial"/>
              </a:rPr>
              <a:t>(CRM)</a:t>
            </a:r>
            <a:endParaRPr sz="2000">
              <a:latin typeface="Arial"/>
              <a:cs typeface="Arial"/>
            </a:endParaRPr>
          </a:p>
          <a:p>
            <a:pPr>
              <a:lnSpc>
                <a:spcPct val="100000"/>
              </a:lnSpc>
            </a:pPr>
            <a:endParaRPr>
              <a:latin typeface="Times New Roman"/>
              <a:cs typeface="Times New Roman"/>
            </a:endParaRPr>
          </a:p>
          <a:p>
            <a:pPr marL="88900" marR="5080">
              <a:lnSpc>
                <a:spcPct val="100000"/>
              </a:lnSpc>
            </a:pPr>
            <a:r>
              <a:rPr spc="-155" dirty="0">
                <a:latin typeface="Arial"/>
                <a:cs typeface="Arial"/>
              </a:rPr>
              <a:t>CRM </a:t>
            </a:r>
            <a:r>
              <a:rPr spc="-90" dirty="0">
                <a:latin typeface="Arial"/>
                <a:cs typeface="Arial"/>
              </a:rPr>
              <a:t>systems </a:t>
            </a:r>
            <a:r>
              <a:rPr spc="-65" dirty="0">
                <a:latin typeface="Arial"/>
                <a:cs typeface="Arial"/>
              </a:rPr>
              <a:t>examine </a:t>
            </a:r>
            <a:r>
              <a:rPr spc="-60" dirty="0">
                <a:latin typeface="Arial"/>
                <a:cs typeface="Arial"/>
              </a:rPr>
              <a:t>customers  </a:t>
            </a:r>
            <a:r>
              <a:rPr spc="-15" dirty="0">
                <a:latin typeface="Arial"/>
                <a:cs typeface="Arial"/>
              </a:rPr>
              <a:t>from </a:t>
            </a:r>
            <a:r>
              <a:rPr spc="-100" dirty="0">
                <a:latin typeface="Arial"/>
                <a:cs typeface="Arial"/>
              </a:rPr>
              <a:t>a </a:t>
            </a:r>
            <a:r>
              <a:rPr spc="-30" dirty="0">
                <a:latin typeface="Arial"/>
                <a:cs typeface="Arial"/>
              </a:rPr>
              <a:t>multifaceted </a:t>
            </a:r>
            <a:r>
              <a:rPr spc="-55" dirty="0">
                <a:latin typeface="Arial"/>
                <a:cs typeface="Arial"/>
              </a:rPr>
              <a:t>perspective.  </a:t>
            </a:r>
            <a:r>
              <a:rPr spc="-105" dirty="0">
                <a:latin typeface="Arial"/>
                <a:cs typeface="Arial"/>
              </a:rPr>
              <a:t>These </a:t>
            </a:r>
            <a:r>
              <a:rPr spc="-90" dirty="0">
                <a:latin typeface="Arial"/>
                <a:cs typeface="Arial"/>
              </a:rPr>
              <a:t>systems use </a:t>
            </a:r>
            <a:r>
              <a:rPr spc="-100" dirty="0">
                <a:latin typeface="Arial"/>
                <a:cs typeface="Arial"/>
              </a:rPr>
              <a:t>a </a:t>
            </a:r>
            <a:r>
              <a:rPr spc="-55" dirty="0">
                <a:latin typeface="Arial"/>
                <a:cs typeface="Arial"/>
              </a:rPr>
              <a:t>set </a:t>
            </a:r>
            <a:r>
              <a:rPr spc="-10" dirty="0">
                <a:latin typeface="Arial"/>
                <a:cs typeface="Arial"/>
              </a:rPr>
              <a:t>of  </a:t>
            </a:r>
            <a:r>
              <a:rPr spc="-35" dirty="0">
                <a:latin typeface="Arial"/>
                <a:cs typeface="Arial"/>
              </a:rPr>
              <a:t>integrated </a:t>
            </a:r>
            <a:r>
              <a:rPr spc="-45" dirty="0">
                <a:latin typeface="Arial"/>
                <a:cs typeface="Arial"/>
              </a:rPr>
              <a:t>applications </a:t>
            </a:r>
            <a:r>
              <a:rPr spc="10" dirty="0">
                <a:latin typeface="Arial"/>
                <a:cs typeface="Arial"/>
              </a:rPr>
              <a:t>to </a:t>
            </a:r>
            <a:r>
              <a:rPr spc="-80" dirty="0">
                <a:latin typeface="Arial"/>
                <a:cs typeface="Arial"/>
              </a:rPr>
              <a:t>address</a:t>
            </a:r>
            <a:r>
              <a:rPr spc="-190" dirty="0">
                <a:latin typeface="Arial"/>
                <a:cs typeface="Arial"/>
              </a:rPr>
              <a:t> </a:t>
            </a:r>
            <a:r>
              <a:rPr spc="-30" dirty="0">
                <a:latin typeface="Arial"/>
                <a:cs typeface="Arial"/>
              </a:rPr>
              <a:t>all  </a:t>
            </a:r>
            <a:r>
              <a:rPr spc="-75" dirty="0">
                <a:latin typeface="Arial"/>
                <a:cs typeface="Arial"/>
              </a:rPr>
              <a:t>aspects </a:t>
            </a:r>
            <a:r>
              <a:rPr spc="-5" dirty="0">
                <a:latin typeface="Arial"/>
                <a:cs typeface="Arial"/>
              </a:rPr>
              <a:t>of </a:t>
            </a:r>
            <a:r>
              <a:rPr spc="-15" dirty="0">
                <a:latin typeface="Arial"/>
                <a:cs typeface="Arial"/>
              </a:rPr>
              <a:t>the </a:t>
            </a:r>
            <a:r>
              <a:rPr spc="-50" dirty="0">
                <a:latin typeface="Arial"/>
                <a:cs typeface="Arial"/>
              </a:rPr>
              <a:t>customer  </a:t>
            </a:r>
            <a:r>
              <a:rPr spc="-35" dirty="0">
                <a:latin typeface="Arial"/>
                <a:cs typeface="Arial"/>
              </a:rPr>
              <a:t>relationship, </a:t>
            </a:r>
            <a:r>
              <a:rPr spc="-40" dirty="0">
                <a:latin typeface="Arial"/>
                <a:cs typeface="Arial"/>
              </a:rPr>
              <a:t>including </a:t>
            </a:r>
            <a:r>
              <a:rPr spc="-50" dirty="0">
                <a:latin typeface="Arial"/>
                <a:cs typeface="Arial"/>
              </a:rPr>
              <a:t>customer  </a:t>
            </a:r>
            <a:r>
              <a:rPr spc="-60" dirty="0">
                <a:latin typeface="Arial"/>
                <a:cs typeface="Arial"/>
              </a:rPr>
              <a:t>service, </a:t>
            </a:r>
            <a:r>
              <a:rPr spc="-85" dirty="0">
                <a:latin typeface="Arial"/>
                <a:cs typeface="Arial"/>
              </a:rPr>
              <a:t>sales, </a:t>
            </a:r>
            <a:r>
              <a:rPr spc="-60" dirty="0">
                <a:latin typeface="Arial"/>
                <a:cs typeface="Arial"/>
              </a:rPr>
              <a:t>and</a:t>
            </a:r>
            <a:r>
              <a:rPr spc="-40" dirty="0">
                <a:latin typeface="Arial"/>
                <a:cs typeface="Arial"/>
              </a:rPr>
              <a:t> </a:t>
            </a:r>
            <a:r>
              <a:rPr spc="-45" dirty="0">
                <a:latin typeface="Arial"/>
                <a:cs typeface="Arial"/>
              </a:rPr>
              <a:t>marketing.</a:t>
            </a:r>
            <a:endParaRPr>
              <a:latin typeface="Arial"/>
              <a:cs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596136"/>
            <a:ext cx="7940040" cy="4170679"/>
          </a:xfrm>
          <a:prstGeom prst="rect">
            <a:avLst/>
          </a:prstGeom>
        </p:spPr>
        <p:txBody>
          <a:bodyPr vert="horz" wrap="square" lIns="0" tIns="46990" rIns="0" bIns="0" rtlCol="0">
            <a:spAutoFit/>
          </a:bodyPr>
          <a:lstStyle/>
          <a:p>
            <a:pPr marL="12700" marR="318770">
              <a:lnSpc>
                <a:spcPts val="2160"/>
              </a:lnSpc>
              <a:spcBef>
                <a:spcPts val="370"/>
              </a:spcBef>
            </a:pPr>
            <a:r>
              <a:rPr sz="2000" b="1" spc="-5" dirty="0">
                <a:latin typeface="Arial"/>
                <a:cs typeface="Arial"/>
              </a:rPr>
              <a:t>Good CRM </a:t>
            </a:r>
            <a:r>
              <a:rPr sz="2000" spc="-5" dirty="0">
                <a:latin typeface="Arial"/>
                <a:cs typeface="Arial"/>
              </a:rPr>
              <a:t>systems provide data and analytical tools for answering  questions such</a:t>
            </a:r>
            <a:r>
              <a:rPr sz="2000" dirty="0">
                <a:latin typeface="Arial"/>
                <a:cs typeface="Arial"/>
              </a:rPr>
              <a:t> </a:t>
            </a:r>
            <a:r>
              <a:rPr sz="2000" spc="-5" dirty="0">
                <a:latin typeface="Arial"/>
                <a:cs typeface="Arial"/>
              </a:rPr>
              <a:t>as:</a:t>
            </a:r>
            <a:endParaRPr sz="2000">
              <a:latin typeface="Arial"/>
              <a:cs typeface="Arial"/>
            </a:endParaRPr>
          </a:p>
          <a:p>
            <a:pPr>
              <a:lnSpc>
                <a:spcPct val="100000"/>
              </a:lnSpc>
              <a:spcBef>
                <a:spcPts val="30"/>
              </a:spcBef>
            </a:pPr>
            <a:endParaRPr sz="1850">
              <a:latin typeface="Times New Roman"/>
              <a:cs typeface="Times New Roman"/>
            </a:endParaRPr>
          </a:p>
          <a:p>
            <a:pPr marL="812800" marR="5080" indent="-342900">
              <a:lnSpc>
                <a:spcPts val="2160"/>
              </a:lnSpc>
              <a:buChar char="•"/>
              <a:tabLst>
                <a:tab pos="812165" algn="l"/>
                <a:tab pos="812800" algn="l"/>
              </a:tabLst>
            </a:pPr>
            <a:r>
              <a:rPr sz="2000" spc="-5" dirty="0">
                <a:latin typeface="Arial"/>
                <a:cs typeface="Arial"/>
              </a:rPr>
              <a:t>What is the value of a particular customer to the firm over his or  her</a:t>
            </a:r>
            <a:r>
              <a:rPr sz="2000" spc="-10" dirty="0">
                <a:latin typeface="Arial"/>
                <a:cs typeface="Arial"/>
              </a:rPr>
              <a:t> </a:t>
            </a:r>
            <a:r>
              <a:rPr sz="2000" spc="-5" dirty="0">
                <a:latin typeface="Arial"/>
                <a:cs typeface="Arial"/>
              </a:rPr>
              <a:t>lifetime?</a:t>
            </a:r>
            <a:endParaRPr sz="2000">
              <a:latin typeface="Arial"/>
              <a:cs typeface="Arial"/>
            </a:endParaRPr>
          </a:p>
          <a:p>
            <a:pPr marL="812800" indent="-342900">
              <a:lnSpc>
                <a:spcPts val="2010"/>
              </a:lnSpc>
              <a:buChar char="•"/>
              <a:tabLst>
                <a:tab pos="812165" algn="l"/>
                <a:tab pos="812800" algn="l"/>
              </a:tabLst>
            </a:pPr>
            <a:r>
              <a:rPr sz="2000" spc="-5" dirty="0">
                <a:latin typeface="Arial"/>
                <a:cs typeface="Arial"/>
              </a:rPr>
              <a:t>Who are our most loyal customers?</a:t>
            </a:r>
            <a:endParaRPr sz="2000">
              <a:latin typeface="Arial"/>
              <a:cs typeface="Arial"/>
            </a:endParaRPr>
          </a:p>
          <a:p>
            <a:pPr marL="812800" indent="-342900">
              <a:lnSpc>
                <a:spcPts val="2160"/>
              </a:lnSpc>
              <a:buChar char="•"/>
              <a:tabLst>
                <a:tab pos="812165" algn="l"/>
                <a:tab pos="812800" algn="l"/>
              </a:tabLst>
            </a:pPr>
            <a:r>
              <a:rPr sz="2000" spc="-5" dirty="0">
                <a:latin typeface="Arial"/>
                <a:cs typeface="Arial"/>
              </a:rPr>
              <a:t>Who are our most profitable</a:t>
            </a:r>
            <a:r>
              <a:rPr sz="2000" spc="-15" dirty="0">
                <a:latin typeface="Arial"/>
                <a:cs typeface="Arial"/>
              </a:rPr>
              <a:t> </a:t>
            </a:r>
            <a:r>
              <a:rPr sz="2000" spc="-5" dirty="0">
                <a:latin typeface="Arial"/>
                <a:cs typeface="Arial"/>
              </a:rPr>
              <a:t>customers?</a:t>
            </a:r>
            <a:endParaRPr sz="2000">
              <a:latin typeface="Arial"/>
              <a:cs typeface="Arial"/>
            </a:endParaRPr>
          </a:p>
          <a:p>
            <a:pPr marL="812800" indent="-342900">
              <a:lnSpc>
                <a:spcPts val="2280"/>
              </a:lnSpc>
              <a:buChar char="•"/>
              <a:tabLst>
                <a:tab pos="812165" algn="l"/>
                <a:tab pos="812800" algn="l"/>
              </a:tabLst>
            </a:pPr>
            <a:r>
              <a:rPr sz="2000" spc="-5" dirty="0">
                <a:latin typeface="Arial"/>
                <a:cs typeface="Arial"/>
              </a:rPr>
              <a:t>What do these profitable customers want to</a:t>
            </a:r>
            <a:r>
              <a:rPr sz="2000" spc="-15" dirty="0">
                <a:latin typeface="Arial"/>
                <a:cs typeface="Arial"/>
              </a:rPr>
              <a:t> </a:t>
            </a:r>
            <a:r>
              <a:rPr sz="2000" spc="-5" dirty="0">
                <a:latin typeface="Arial"/>
                <a:cs typeface="Arial"/>
              </a:rPr>
              <a:t>buy?</a:t>
            </a:r>
            <a:endParaRPr sz="2000">
              <a:latin typeface="Arial"/>
              <a:cs typeface="Arial"/>
            </a:endParaRPr>
          </a:p>
          <a:p>
            <a:pPr marL="355600" indent="-342900">
              <a:lnSpc>
                <a:spcPts val="2280"/>
              </a:lnSpc>
              <a:spcBef>
                <a:spcPts val="1925"/>
              </a:spcBef>
              <a:buFont typeface="Arial"/>
              <a:buChar char="•"/>
              <a:tabLst>
                <a:tab pos="354965" algn="l"/>
                <a:tab pos="355600" algn="l"/>
              </a:tabLst>
            </a:pPr>
            <a:r>
              <a:rPr sz="2000" b="1" spc="-5" dirty="0">
                <a:latin typeface="Arial"/>
                <a:cs typeface="Arial"/>
              </a:rPr>
              <a:t>Firms use the answers to these questions:</a:t>
            </a:r>
            <a:endParaRPr sz="2000">
              <a:latin typeface="Arial"/>
              <a:cs typeface="Arial"/>
            </a:endParaRPr>
          </a:p>
          <a:p>
            <a:pPr marL="812800" lvl="1" indent="-342900">
              <a:lnSpc>
                <a:spcPts val="2160"/>
              </a:lnSpc>
              <a:buChar char="•"/>
              <a:tabLst>
                <a:tab pos="812165" algn="l"/>
                <a:tab pos="812800" algn="l"/>
              </a:tabLst>
            </a:pPr>
            <a:r>
              <a:rPr sz="2000" spc="-5" dirty="0">
                <a:latin typeface="Arial"/>
                <a:cs typeface="Arial"/>
              </a:rPr>
              <a:t>to acquire new customers,</a:t>
            </a:r>
            <a:endParaRPr sz="2000">
              <a:latin typeface="Arial"/>
              <a:cs typeface="Arial"/>
            </a:endParaRPr>
          </a:p>
          <a:p>
            <a:pPr marL="812800" lvl="1" indent="-342900">
              <a:lnSpc>
                <a:spcPts val="2160"/>
              </a:lnSpc>
              <a:buChar char="•"/>
              <a:tabLst>
                <a:tab pos="812165" algn="l"/>
                <a:tab pos="812800" algn="l"/>
              </a:tabLst>
            </a:pPr>
            <a:r>
              <a:rPr sz="2000" spc="-5" dirty="0">
                <a:latin typeface="Arial"/>
                <a:cs typeface="Arial"/>
              </a:rPr>
              <a:t>provide better service and support to existing</a:t>
            </a:r>
            <a:r>
              <a:rPr sz="2000" spc="5" dirty="0">
                <a:latin typeface="Arial"/>
                <a:cs typeface="Arial"/>
              </a:rPr>
              <a:t> </a:t>
            </a:r>
            <a:r>
              <a:rPr sz="2000" spc="-5" dirty="0">
                <a:latin typeface="Arial"/>
                <a:cs typeface="Arial"/>
              </a:rPr>
              <a:t>customers,</a:t>
            </a:r>
            <a:endParaRPr sz="2000">
              <a:latin typeface="Arial"/>
              <a:cs typeface="Arial"/>
            </a:endParaRPr>
          </a:p>
          <a:p>
            <a:pPr marL="812800" marR="1259205" lvl="1" indent="-342900">
              <a:lnSpc>
                <a:spcPts val="2160"/>
              </a:lnSpc>
              <a:spcBef>
                <a:spcPts val="150"/>
              </a:spcBef>
              <a:buChar char="•"/>
              <a:tabLst>
                <a:tab pos="812165" algn="l"/>
                <a:tab pos="812800" algn="l"/>
              </a:tabLst>
            </a:pPr>
            <a:r>
              <a:rPr sz="2000" spc="-5" dirty="0">
                <a:latin typeface="Arial"/>
                <a:cs typeface="Arial"/>
              </a:rPr>
              <a:t>customize their offerings more precisely </a:t>
            </a:r>
            <a:r>
              <a:rPr sz="2000" dirty="0">
                <a:latin typeface="Arial"/>
                <a:cs typeface="Arial"/>
              </a:rPr>
              <a:t>to </a:t>
            </a:r>
            <a:r>
              <a:rPr sz="2000" spc="-5" dirty="0">
                <a:latin typeface="Arial"/>
                <a:cs typeface="Arial"/>
              </a:rPr>
              <a:t>customer  preferences,</a:t>
            </a:r>
            <a:endParaRPr sz="2000">
              <a:latin typeface="Arial"/>
              <a:cs typeface="Arial"/>
            </a:endParaRPr>
          </a:p>
          <a:p>
            <a:pPr marL="812800" lvl="1" indent="-342900">
              <a:lnSpc>
                <a:spcPts val="2130"/>
              </a:lnSpc>
              <a:buChar char="•"/>
              <a:tabLst>
                <a:tab pos="812165" algn="l"/>
                <a:tab pos="812800" algn="l"/>
              </a:tabLst>
            </a:pPr>
            <a:r>
              <a:rPr sz="2000" spc="-5" dirty="0">
                <a:latin typeface="Arial"/>
                <a:cs typeface="Arial"/>
              </a:rPr>
              <a:t>and provide ongoing value to retain profitable</a:t>
            </a:r>
            <a:r>
              <a:rPr sz="2000" spc="45" dirty="0">
                <a:latin typeface="Arial"/>
                <a:cs typeface="Arial"/>
              </a:rPr>
              <a:t> </a:t>
            </a:r>
            <a:r>
              <a:rPr sz="2000" spc="-5" dirty="0">
                <a:latin typeface="Arial"/>
                <a:cs typeface="Arial"/>
              </a:rPr>
              <a:t>customers.</a:t>
            </a:r>
            <a:endParaRPr sz="2000">
              <a:latin typeface="Arial"/>
              <a:cs typeface="Arial"/>
            </a:endParaRPr>
          </a:p>
        </p:txBody>
      </p:sp>
      <p:sp>
        <p:nvSpPr>
          <p:cNvPr id="3" name="object 3"/>
          <p:cNvSpPr txBox="1">
            <a:spLocks noGrp="1"/>
          </p:cNvSpPr>
          <p:nvPr>
            <p:ph type="title"/>
          </p:nvPr>
        </p:nvSpPr>
        <p:spPr>
          <a:xfrm>
            <a:off x="1220977" y="474980"/>
            <a:ext cx="6701790" cy="452755"/>
          </a:xfrm>
          <a:prstGeom prst="rect">
            <a:avLst/>
          </a:prstGeom>
        </p:spPr>
        <p:txBody>
          <a:bodyPr vert="horz" wrap="square" lIns="0" tIns="12700" rIns="0" bIns="0" rtlCol="0">
            <a:spAutoFit/>
          </a:bodyPr>
          <a:lstStyle/>
          <a:p>
            <a:pPr marL="12700">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426971"/>
            <a:ext cx="7804784" cy="4406900"/>
          </a:xfrm>
          <a:prstGeom prst="rect">
            <a:avLst/>
          </a:prstGeom>
        </p:spPr>
        <p:txBody>
          <a:bodyPr vert="horz" wrap="square" lIns="0" tIns="106045" rIns="0" bIns="0" rtlCol="0">
            <a:spAutoFit/>
          </a:bodyPr>
          <a:lstStyle/>
          <a:p>
            <a:pPr marL="355600" indent="-342900">
              <a:lnSpc>
                <a:spcPct val="100000"/>
              </a:lnSpc>
              <a:spcBef>
                <a:spcPts val="835"/>
              </a:spcBef>
              <a:buFont typeface="Arial"/>
              <a:buChar char="•"/>
              <a:tabLst>
                <a:tab pos="354965" algn="l"/>
                <a:tab pos="355600" algn="l"/>
              </a:tabLst>
            </a:pPr>
            <a:r>
              <a:rPr sz="2400" b="1" spc="-254" dirty="0">
                <a:solidFill>
                  <a:srgbClr val="0D0D0D"/>
                </a:solidFill>
                <a:latin typeface="Arial"/>
                <a:cs typeface="Arial"/>
              </a:rPr>
              <a:t>CRM</a:t>
            </a:r>
            <a:r>
              <a:rPr sz="2400" b="1" spc="-135" dirty="0">
                <a:solidFill>
                  <a:srgbClr val="0D0D0D"/>
                </a:solidFill>
                <a:latin typeface="Arial"/>
                <a:cs typeface="Arial"/>
              </a:rPr>
              <a:t> software</a:t>
            </a:r>
            <a:endParaRPr sz="2400">
              <a:latin typeface="Arial"/>
              <a:cs typeface="Arial"/>
            </a:endParaRPr>
          </a:p>
          <a:p>
            <a:pPr marL="355600" marR="602615" indent="-342900">
              <a:lnSpc>
                <a:spcPct val="70000"/>
              </a:lnSpc>
              <a:spcBef>
                <a:spcPts val="1605"/>
              </a:spcBef>
              <a:buFont typeface="Arial"/>
              <a:buChar char="•"/>
              <a:tabLst>
                <a:tab pos="354965" algn="l"/>
                <a:tab pos="355600" algn="l"/>
              </a:tabLst>
            </a:pPr>
            <a:r>
              <a:rPr sz="2400" b="1" spc="-254" dirty="0">
                <a:solidFill>
                  <a:srgbClr val="0D0D0D"/>
                </a:solidFill>
                <a:latin typeface="Arial"/>
                <a:cs typeface="Arial"/>
              </a:rPr>
              <a:t>CRM </a:t>
            </a:r>
            <a:r>
              <a:rPr sz="2400" b="1" spc="-240" dirty="0">
                <a:solidFill>
                  <a:srgbClr val="0D0D0D"/>
                </a:solidFill>
                <a:latin typeface="Arial"/>
                <a:cs typeface="Arial"/>
              </a:rPr>
              <a:t>packages </a:t>
            </a:r>
            <a:r>
              <a:rPr sz="2400" b="1" spc="-190" dirty="0">
                <a:solidFill>
                  <a:srgbClr val="0D0D0D"/>
                </a:solidFill>
                <a:latin typeface="Arial"/>
                <a:cs typeface="Arial"/>
              </a:rPr>
              <a:t>range </a:t>
            </a:r>
            <a:r>
              <a:rPr sz="2400" b="1" spc="-130" dirty="0">
                <a:solidFill>
                  <a:srgbClr val="0D0D0D"/>
                </a:solidFill>
                <a:latin typeface="Arial"/>
                <a:cs typeface="Arial"/>
              </a:rPr>
              <a:t>from </a:t>
            </a:r>
            <a:r>
              <a:rPr sz="2400" b="1" spc="-180" dirty="0">
                <a:solidFill>
                  <a:srgbClr val="0D0D0D"/>
                </a:solidFill>
                <a:latin typeface="Arial"/>
                <a:cs typeface="Arial"/>
              </a:rPr>
              <a:t>niche </a:t>
            </a:r>
            <a:r>
              <a:rPr sz="2400" b="1" spc="-160" dirty="0">
                <a:solidFill>
                  <a:srgbClr val="0D0D0D"/>
                </a:solidFill>
                <a:latin typeface="Arial"/>
                <a:cs typeface="Arial"/>
              </a:rPr>
              <a:t>tools </a:t>
            </a:r>
            <a:r>
              <a:rPr sz="2400" b="1" spc="-50" dirty="0">
                <a:solidFill>
                  <a:srgbClr val="0D0D0D"/>
                </a:solidFill>
                <a:latin typeface="Arial"/>
                <a:cs typeface="Arial"/>
              </a:rPr>
              <a:t>(</a:t>
            </a:r>
            <a:r>
              <a:rPr sz="2400" spc="-50" dirty="0">
                <a:solidFill>
                  <a:srgbClr val="0D0D0D"/>
                </a:solidFill>
                <a:latin typeface="Arial"/>
                <a:cs typeface="Arial"/>
              </a:rPr>
              <a:t>perform </a:t>
            </a:r>
            <a:r>
              <a:rPr sz="2400" spc="-20" dirty="0">
                <a:solidFill>
                  <a:srgbClr val="0D0D0D"/>
                </a:solidFill>
                <a:latin typeface="Arial"/>
                <a:cs typeface="Arial"/>
              </a:rPr>
              <a:t>limited  </a:t>
            </a:r>
            <a:r>
              <a:rPr sz="2400" spc="-65" dirty="0">
                <a:solidFill>
                  <a:srgbClr val="0D0D0D"/>
                </a:solidFill>
                <a:latin typeface="Arial"/>
                <a:cs typeface="Arial"/>
              </a:rPr>
              <a:t>functions, </a:t>
            </a:r>
            <a:r>
              <a:rPr sz="2400" spc="-155" dirty="0">
                <a:solidFill>
                  <a:srgbClr val="0D0D0D"/>
                </a:solidFill>
                <a:latin typeface="Arial"/>
                <a:cs typeface="Arial"/>
              </a:rPr>
              <a:t>such </a:t>
            </a:r>
            <a:r>
              <a:rPr sz="2400" spc="-225" dirty="0">
                <a:solidFill>
                  <a:srgbClr val="0D0D0D"/>
                </a:solidFill>
                <a:latin typeface="Arial"/>
                <a:cs typeface="Arial"/>
              </a:rPr>
              <a:t>as </a:t>
            </a:r>
            <a:r>
              <a:rPr sz="2400" spc="-105" dirty="0">
                <a:solidFill>
                  <a:srgbClr val="0D0D0D"/>
                </a:solidFill>
                <a:latin typeface="Arial"/>
                <a:cs typeface="Arial"/>
              </a:rPr>
              <a:t>personalizing </a:t>
            </a:r>
            <a:r>
              <a:rPr sz="2400" spc="-145" dirty="0">
                <a:solidFill>
                  <a:srgbClr val="0D0D0D"/>
                </a:solidFill>
                <a:latin typeface="Arial"/>
                <a:cs typeface="Arial"/>
              </a:rPr>
              <a:t>Web </a:t>
            </a:r>
            <a:r>
              <a:rPr sz="2400" spc="-110" dirty="0">
                <a:solidFill>
                  <a:srgbClr val="0D0D0D"/>
                </a:solidFill>
                <a:latin typeface="Arial"/>
                <a:cs typeface="Arial"/>
              </a:rPr>
              <a:t>sites </a:t>
            </a:r>
            <a:r>
              <a:rPr sz="2400" spc="-15" dirty="0">
                <a:solidFill>
                  <a:srgbClr val="0D0D0D"/>
                </a:solidFill>
                <a:latin typeface="Arial"/>
                <a:cs typeface="Arial"/>
              </a:rPr>
              <a:t>for </a:t>
            </a:r>
            <a:r>
              <a:rPr sz="2400" spc="-100" dirty="0">
                <a:solidFill>
                  <a:srgbClr val="0D0D0D"/>
                </a:solidFill>
                <a:latin typeface="Arial"/>
                <a:cs typeface="Arial"/>
              </a:rPr>
              <a:t>specific  </a:t>
            </a:r>
            <a:r>
              <a:rPr sz="2400" spc="-110" dirty="0">
                <a:solidFill>
                  <a:srgbClr val="0D0D0D"/>
                </a:solidFill>
                <a:latin typeface="Arial"/>
                <a:cs typeface="Arial"/>
              </a:rPr>
              <a:t>customers</a:t>
            </a:r>
            <a:r>
              <a:rPr sz="2400" b="1" spc="-110" dirty="0">
                <a:solidFill>
                  <a:srgbClr val="0D0D0D"/>
                </a:solidFill>
                <a:latin typeface="Arial"/>
                <a:cs typeface="Arial"/>
              </a:rPr>
              <a:t>) </a:t>
            </a:r>
            <a:r>
              <a:rPr sz="2400" b="1" spc="-85" dirty="0">
                <a:solidFill>
                  <a:srgbClr val="0D0D0D"/>
                </a:solidFill>
                <a:latin typeface="Arial"/>
                <a:cs typeface="Arial"/>
              </a:rPr>
              <a:t>to </a:t>
            </a:r>
            <a:r>
              <a:rPr sz="2400" b="1" spc="-185" dirty="0">
                <a:solidFill>
                  <a:srgbClr val="0D0D0D"/>
                </a:solidFill>
                <a:latin typeface="Arial"/>
                <a:cs typeface="Arial"/>
              </a:rPr>
              <a:t>large-scale </a:t>
            </a:r>
            <a:r>
              <a:rPr sz="2400" b="1" spc="-145" dirty="0">
                <a:solidFill>
                  <a:srgbClr val="0D0D0D"/>
                </a:solidFill>
                <a:latin typeface="Arial"/>
                <a:cs typeface="Arial"/>
              </a:rPr>
              <a:t>enterprise</a:t>
            </a:r>
            <a:r>
              <a:rPr sz="2400" b="1" spc="-95" dirty="0">
                <a:solidFill>
                  <a:srgbClr val="0D0D0D"/>
                </a:solidFill>
                <a:latin typeface="Arial"/>
                <a:cs typeface="Arial"/>
              </a:rPr>
              <a:t> </a:t>
            </a:r>
            <a:r>
              <a:rPr sz="2400" b="1" spc="-155" dirty="0">
                <a:solidFill>
                  <a:srgbClr val="0D0D0D"/>
                </a:solidFill>
                <a:latin typeface="Arial"/>
                <a:cs typeface="Arial"/>
              </a:rPr>
              <a:t>applications.</a:t>
            </a:r>
            <a:endParaRPr sz="2400">
              <a:latin typeface="Arial"/>
              <a:cs typeface="Arial"/>
            </a:endParaRPr>
          </a:p>
          <a:p>
            <a:pPr marL="755650" lvl="1" indent="-285750">
              <a:lnSpc>
                <a:spcPct val="100000"/>
              </a:lnSpc>
              <a:spcBef>
                <a:spcPts val="409"/>
              </a:spcBef>
              <a:buFont typeface="Arial"/>
              <a:buChar char="–"/>
              <a:tabLst>
                <a:tab pos="755015" algn="l"/>
                <a:tab pos="755650" algn="l"/>
              </a:tabLst>
            </a:pPr>
            <a:r>
              <a:rPr sz="2200" b="1" spc="-75" dirty="0">
                <a:latin typeface="Arial"/>
                <a:cs typeface="Arial"/>
              </a:rPr>
              <a:t>More </a:t>
            </a:r>
            <a:r>
              <a:rPr sz="2200" b="1" spc="-175" dirty="0">
                <a:latin typeface="Arial"/>
                <a:cs typeface="Arial"/>
              </a:rPr>
              <a:t>comprehensive </a:t>
            </a:r>
            <a:r>
              <a:rPr sz="2200" b="1" spc="-235" dirty="0">
                <a:latin typeface="Arial"/>
                <a:cs typeface="Arial"/>
              </a:rPr>
              <a:t>CRM </a:t>
            </a:r>
            <a:r>
              <a:rPr sz="2200" b="1" spc="-165" dirty="0">
                <a:latin typeface="Arial"/>
                <a:cs typeface="Arial"/>
              </a:rPr>
              <a:t>have </a:t>
            </a:r>
            <a:r>
              <a:rPr sz="2200" b="1" spc="-175" dirty="0">
                <a:latin typeface="Arial"/>
                <a:cs typeface="Arial"/>
              </a:rPr>
              <a:t>modules</a:t>
            </a:r>
            <a:r>
              <a:rPr sz="2200" b="1" spc="-325" dirty="0">
                <a:latin typeface="Arial"/>
                <a:cs typeface="Arial"/>
              </a:rPr>
              <a:t> </a:t>
            </a:r>
            <a:r>
              <a:rPr sz="2200" b="1" spc="-110" dirty="0">
                <a:latin typeface="Arial"/>
                <a:cs typeface="Arial"/>
              </a:rPr>
              <a:t>for:</a:t>
            </a:r>
            <a:endParaRPr sz="2200">
              <a:latin typeface="Arial"/>
              <a:cs typeface="Arial"/>
            </a:endParaRPr>
          </a:p>
          <a:p>
            <a:pPr marL="1155700" lvl="2" indent="-228600">
              <a:lnSpc>
                <a:spcPct val="100000"/>
              </a:lnSpc>
              <a:spcBef>
                <a:spcPts val="80"/>
              </a:spcBef>
              <a:buFont typeface="Arial"/>
              <a:buChar char="•"/>
              <a:tabLst>
                <a:tab pos="1155065" algn="l"/>
                <a:tab pos="1155700" algn="l"/>
              </a:tabLst>
            </a:pPr>
            <a:r>
              <a:rPr sz="2000" b="1" spc="-120" dirty="0">
                <a:latin typeface="Arial"/>
                <a:cs typeface="Arial"/>
              </a:rPr>
              <a:t>Partner relationship </a:t>
            </a:r>
            <a:r>
              <a:rPr sz="2000" b="1" spc="-140" dirty="0">
                <a:latin typeface="Arial"/>
                <a:cs typeface="Arial"/>
              </a:rPr>
              <a:t>management</a:t>
            </a:r>
            <a:r>
              <a:rPr sz="2000" b="1" spc="-50" dirty="0">
                <a:latin typeface="Arial"/>
                <a:cs typeface="Arial"/>
              </a:rPr>
              <a:t> </a:t>
            </a:r>
            <a:r>
              <a:rPr sz="2000" b="1" spc="-120" dirty="0">
                <a:latin typeface="Arial"/>
                <a:cs typeface="Arial"/>
              </a:rPr>
              <a:t>(PRM)</a:t>
            </a:r>
            <a:endParaRPr sz="2000">
              <a:latin typeface="Arial"/>
              <a:cs typeface="Arial"/>
            </a:endParaRPr>
          </a:p>
          <a:p>
            <a:pPr marL="1612900" marR="5080" lvl="3" indent="-228600">
              <a:lnSpc>
                <a:spcPct val="80000"/>
              </a:lnSpc>
              <a:spcBef>
                <a:spcPts val="540"/>
              </a:spcBef>
              <a:buChar char="–"/>
              <a:tabLst>
                <a:tab pos="1613535" algn="l"/>
              </a:tabLst>
            </a:pPr>
            <a:r>
              <a:rPr sz="2000" spc="15" dirty="0">
                <a:latin typeface="Arial"/>
                <a:cs typeface="Arial"/>
              </a:rPr>
              <a:t>to </a:t>
            </a:r>
            <a:r>
              <a:rPr sz="2000" spc="-105" dirty="0">
                <a:latin typeface="Arial"/>
                <a:cs typeface="Arial"/>
              </a:rPr>
              <a:t>enhance </a:t>
            </a:r>
            <a:r>
              <a:rPr sz="2000" spc="-55" dirty="0">
                <a:latin typeface="Arial"/>
                <a:cs typeface="Arial"/>
              </a:rPr>
              <a:t>collaboration </a:t>
            </a:r>
            <a:r>
              <a:rPr sz="2000" spc="-65" dirty="0">
                <a:latin typeface="Arial"/>
                <a:cs typeface="Arial"/>
              </a:rPr>
              <a:t>between </a:t>
            </a:r>
            <a:r>
              <a:rPr sz="2000" spc="-160" dirty="0">
                <a:latin typeface="Arial"/>
                <a:cs typeface="Arial"/>
              </a:rPr>
              <a:t>a </a:t>
            </a:r>
            <a:r>
              <a:rPr sz="2000" spc="-105" dirty="0">
                <a:latin typeface="Arial"/>
                <a:cs typeface="Arial"/>
              </a:rPr>
              <a:t>company </a:t>
            </a:r>
            <a:r>
              <a:rPr sz="2000" spc="-95" dirty="0">
                <a:latin typeface="Arial"/>
                <a:cs typeface="Arial"/>
              </a:rPr>
              <a:t>and </a:t>
            </a:r>
            <a:r>
              <a:rPr sz="2000" spc="-35" dirty="0">
                <a:latin typeface="Arial"/>
                <a:cs typeface="Arial"/>
              </a:rPr>
              <a:t>its</a:t>
            </a:r>
            <a:r>
              <a:rPr sz="2000" spc="-220" dirty="0">
                <a:latin typeface="Arial"/>
                <a:cs typeface="Arial"/>
              </a:rPr>
              <a:t> </a:t>
            </a:r>
            <a:r>
              <a:rPr sz="2000" spc="-80" dirty="0">
                <a:latin typeface="Arial"/>
                <a:cs typeface="Arial"/>
              </a:rPr>
              <a:t>selling  </a:t>
            </a:r>
            <a:r>
              <a:rPr sz="2000" spc="-65" dirty="0">
                <a:latin typeface="Arial"/>
                <a:cs typeface="Arial"/>
              </a:rPr>
              <a:t>partners.</a:t>
            </a:r>
            <a:endParaRPr sz="2000">
              <a:latin typeface="Arial"/>
              <a:cs typeface="Arial"/>
            </a:endParaRPr>
          </a:p>
          <a:p>
            <a:pPr marL="1612900" marR="118110" lvl="3" indent="-228600">
              <a:lnSpc>
                <a:spcPct val="80000"/>
              </a:lnSpc>
              <a:spcBef>
                <a:spcPts val="600"/>
              </a:spcBef>
              <a:buChar char="–"/>
              <a:tabLst>
                <a:tab pos="1670050" algn="l"/>
                <a:tab pos="1670685" algn="l"/>
              </a:tabLst>
            </a:pPr>
            <a:r>
              <a:rPr sz="2000" dirty="0">
                <a:latin typeface="Arial"/>
                <a:cs typeface="Arial"/>
              </a:rPr>
              <a:t>If </a:t>
            </a:r>
            <a:r>
              <a:rPr sz="2000" spc="-160" dirty="0">
                <a:latin typeface="Arial"/>
                <a:cs typeface="Arial"/>
              </a:rPr>
              <a:t>a </a:t>
            </a:r>
            <a:r>
              <a:rPr sz="2000" spc="-105" dirty="0">
                <a:latin typeface="Arial"/>
                <a:cs typeface="Arial"/>
              </a:rPr>
              <a:t>company </a:t>
            </a:r>
            <a:r>
              <a:rPr sz="2000" spc="-120" dirty="0">
                <a:latin typeface="Arial"/>
                <a:cs typeface="Arial"/>
              </a:rPr>
              <a:t>does </a:t>
            </a:r>
            <a:r>
              <a:rPr sz="2000" spc="-10" dirty="0">
                <a:latin typeface="Arial"/>
                <a:cs typeface="Arial"/>
              </a:rPr>
              <a:t>not </a:t>
            </a:r>
            <a:r>
              <a:rPr sz="2000" spc="-85" dirty="0">
                <a:latin typeface="Arial"/>
                <a:cs typeface="Arial"/>
              </a:rPr>
              <a:t>sell </a:t>
            </a:r>
            <a:r>
              <a:rPr sz="2000" spc="-40" dirty="0">
                <a:latin typeface="Arial"/>
                <a:cs typeface="Arial"/>
              </a:rPr>
              <a:t>directly </a:t>
            </a:r>
            <a:r>
              <a:rPr sz="2000" spc="15" dirty="0">
                <a:latin typeface="Arial"/>
                <a:cs typeface="Arial"/>
              </a:rPr>
              <a:t>to </a:t>
            </a:r>
            <a:r>
              <a:rPr sz="2000" spc="-95" dirty="0">
                <a:latin typeface="Arial"/>
                <a:cs typeface="Arial"/>
              </a:rPr>
              <a:t>customers </a:t>
            </a:r>
            <a:r>
              <a:rPr sz="2000" spc="-10" dirty="0">
                <a:latin typeface="Arial"/>
                <a:cs typeface="Arial"/>
              </a:rPr>
              <a:t>but</a:t>
            </a:r>
            <a:r>
              <a:rPr sz="2000" spc="-405" dirty="0">
                <a:latin typeface="Arial"/>
                <a:cs typeface="Arial"/>
              </a:rPr>
              <a:t> </a:t>
            </a:r>
            <a:r>
              <a:rPr sz="2000" spc="-40" dirty="0">
                <a:latin typeface="Arial"/>
                <a:cs typeface="Arial"/>
              </a:rPr>
              <a:t>rather  </a:t>
            </a:r>
            <a:r>
              <a:rPr sz="2000" spc="-85" dirty="0">
                <a:latin typeface="Arial"/>
                <a:cs typeface="Arial"/>
              </a:rPr>
              <a:t>works </a:t>
            </a:r>
            <a:r>
              <a:rPr sz="2000" spc="-50" dirty="0">
                <a:latin typeface="Arial"/>
                <a:cs typeface="Arial"/>
              </a:rPr>
              <a:t>through </a:t>
            </a:r>
            <a:r>
              <a:rPr sz="2000" spc="-40" dirty="0">
                <a:latin typeface="Arial"/>
                <a:cs typeface="Arial"/>
              </a:rPr>
              <a:t>distributors </a:t>
            </a:r>
            <a:r>
              <a:rPr sz="2000" spc="-20" dirty="0">
                <a:latin typeface="Arial"/>
                <a:cs typeface="Arial"/>
              </a:rPr>
              <a:t>or </a:t>
            </a:r>
            <a:r>
              <a:rPr sz="2000" spc="-60" dirty="0">
                <a:latin typeface="Arial"/>
                <a:cs typeface="Arial"/>
              </a:rPr>
              <a:t>retailers, </a:t>
            </a:r>
            <a:r>
              <a:rPr sz="2000" spc="-210" dirty="0">
                <a:latin typeface="Arial"/>
                <a:cs typeface="Arial"/>
              </a:rPr>
              <a:t>PRM </a:t>
            </a:r>
            <a:r>
              <a:rPr sz="2000" spc="-100" dirty="0">
                <a:latin typeface="Arial"/>
                <a:cs typeface="Arial"/>
              </a:rPr>
              <a:t>helps </a:t>
            </a:r>
            <a:r>
              <a:rPr sz="2000" spc="-85" dirty="0">
                <a:latin typeface="Arial"/>
                <a:cs typeface="Arial"/>
              </a:rPr>
              <a:t>these  </a:t>
            </a:r>
            <a:r>
              <a:rPr sz="2000" spc="-105" dirty="0">
                <a:latin typeface="Arial"/>
                <a:cs typeface="Arial"/>
              </a:rPr>
              <a:t>channels </a:t>
            </a:r>
            <a:r>
              <a:rPr sz="2000" spc="-85" dirty="0">
                <a:latin typeface="Arial"/>
                <a:cs typeface="Arial"/>
              </a:rPr>
              <a:t>sell </a:t>
            </a:r>
            <a:r>
              <a:rPr sz="2000" spc="15" dirty="0">
                <a:latin typeface="Arial"/>
                <a:cs typeface="Arial"/>
              </a:rPr>
              <a:t>to </a:t>
            </a:r>
            <a:r>
              <a:rPr sz="2000" spc="-100" dirty="0">
                <a:latin typeface="Arial"/>
                <a:cs typeface="Arial"/>
              </a:rPr>
              <a:t>customers</a:t>
            </a:r>
            <a:r>
              <a:rPr sz="2000" spc="-204" dirty="0">
                <a:latin typeface="Arial"/>
                <a:cs typeface="Arial"/>
              </a:rPr>
              <a:t> </a:t>
            </a:r>
            <a:r>
              <a:rPr sz="2000" spc="-55" dirty="0">
                <a:latin typeface="Arial"/>
                <a:cs typeface="Arial"/>
              </a:rPr>
              <a:t>directly.</a:t>
            </a:r>
            <a:endParaRPr sz="2000">
              <a:latin typeface="Arial"/>
              <a:cs typeface="Arial"/>
            </a:endParaRPr>
          </a:p>
          <a:p>
            <a:pPr marL="1612900" marR="555625" lvl="3" indent="-228600">
              <a:lnSpc>
                <a:spcPct val="80000"/>
              </a:lnSpc>
              <a:spcBef>
                <a:spcPts val="600"/>
              </a:spcBef>
              <a:buChar char="–"/>
              <a:tabLst>
                <a:tab pos="1613535" algn="l"/>
              </a:tabLst>
            </a:pPr>
            <a:r>
              <a:rPr sz="2000" spc="-60" dirty="0">
                <a:latin typeface="Arial"/>
                <a:cs typeface="Arial"/>
              </a:rPr>
              <a:t>Integrating </a:t>
            </a:r>
            <a:r>
              <a:rPr sz="2000" spc="-85" dirty="0">
                <a:latin typeface="Arial"/>
                <a:cs typeface="Arial"/>
              </a:rPr>
              <a:t>lead </a:t>
            </a:r>
            <a:r>
              <a:rPr sz="2000" spc="-70" dirty="0">
                <a:latin typeface="Arial"/>
                <a:cs typeface="Arial"/>
              </a:rPr>
              <a:t>generation, </a:t>
            </a:r>
            <a:r>
              <a:rPr sz="2000" spc="-60" dirty="0">
                <a:latin typeface="Arial"/>
                <a:cs typeface="Arial"/>
              </a:rPr>
              <a:t>pricing, </a:t>
            </a:r>
            <a:r>
              <a:rPr sz="2000" spc="-50" dirty="0">
                <a:latin typeface="Arial"/>
                <a:cs typeface="Arial"/>
              </a:rPr>
              <a:t>promotions, order  </a:t>
            </a:r>
            <a:r>
              <a:rPr sz="2000" spc="-65" dirty="0">
                <a:latin typeface="Arial"/>
                <a:cs typeface="Arial"/>
              </a:rPr>
              <a:t>configurations, </a:t>
            </a:r>
            <a:r>
              <a:rPr sz="2000" spc="-95" dirty="0">
                <a:latin typeface="Arial"/>
                <a:cs typeface="Arial"/>
              </a:rPr>
              <a:t>and</a:t>
            </a:r>
            <a:r>
              <a:rPr sz="2000" spc="-130" dirty="0">
                <a:latin typeface="Arial"/>
                <a:cs typeface="Arial"/>
              </a:rPr>
              <a:t> </a:t>
            </a:r>
            <a:r>
              <a:rPr sz="2000" spc="-60" dirty="0">
                <a:latin typeface="Arial"/>
                <a:cs typeface="Arial"/>
              </a:rPr>
              <a:t>availability.</a:t>
            </a:r>
            <a:endParaRPr sz="2000">
              <a:latin typeface="Arial"/>
              <a:cs typeface="Arial"/>
            </a:endParaRPr>
          </a:p>
          <a:p>
            <a:pPr marL="1612900" lvl="3" indent="-228600">
              <a:lnSpc>
                <a:spcPct val="100000"/>
              </a:lnSpc>
              <a:spcBef>
                <a:spcPts val="120"/>
              </a:spcBef>
              <a:buChar char="–"/>
              <a:tabLst>
                <a:tab pos="1613535" algn="l"/>
              </a:tabLst>
            </a:pPr>
            <a:r>
              <a:rPr sz="2000" spc="-155" dirty="0">
                <a:latin typeface="Arial"/>
                <a:cs typeface="Arial"/>
              </a:rPr>
              <a:t>Tools </a:t>
            </a:r>
            <a:r>
              <a:rPr sz="2000" spc="15" dirty="0">
                <a:latin typeface="Arial"/>
                <a:cs typeface="Arial"/>
              </a:rPr>
              <a:t>to </a:t>
            </a:r>
            <a:r>
              <a:rPr sz="2000" spc="-195" dirty="0">
                <a:latin typeface="Arial"/>
                <a:cs typeface="Arial"/>
              </a:rPr>
              <a:t>assess </a:t>
            </a:r>
            <a:r>
              <a:rPr sz="2000" spc="-55" dirty="0">
                <a:latin typeface="Arial"/>
                <a:cs typeface="Arial"/>
              </a:rPr>
              <a:t>partners’</a:t>
            </a:r>
            <a:r>
              <a:rPr sz="2000" spc="-409" dirty="0">
                <a:latin typeface="Arial"/>
                <a:cs typeface="Arial"/>
              </a:rPr>
              <a:t> </a:t>
            </a:r>
            <a:r>
              <a:rPr sz="2000" spc="-85" dirty="0">
                <a:latin typeface="Arial"/>
                <a:cs typeface="Arial"/>
              </a:rPr>
              <a:t>performances</a:t>
            </a:r>
            <a:endParaRPr sz="2000">
              <a:latin typeface="Arial"/>
              <a:cs typeface="Arial"/>
            </a:endParaRPr>
          </a:p>
        </p:txBody>
      </p:sp>
      <p:sp>
        <p:nvSpPr>
          <p:cNvPr id="3" name="object 3"/>
          <p:cNvSpPr txBox="1">
            <a:spLocks noGrp="1"/>
          </p:cNvSpPr>
          <p:nvPr>
            <p:ph type="title"/>
          </p:nvPr>
        </p:nvSpPr>
        <p:spPr>
          <a:xfrm>
            <a:off x="1220977" y="474980"/>
            <a:ext cx="6701790" cy="452755"/>
          </a:xfrm>
          <a:prstGeom prst="rect">
            <a:avLst/>
          </a:prstGeom>
        </p:spPr>
        <p:txBody>
          <a:bodyPr vert="horz" wrap="square" lIns="0" tIns="12700" rIns="0" bIns="0" rtlCol="0">
            <a:spAutoFit/>
          </a:bodyPr>
          <a:lstStyle/>
          <a:p>
            <a:pPr marL="12700">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50339" y="1480977"/>
            <a:ext cx="6899909" cy="1481455"/>
          </a:xfrm>
          <a:prstGeom prst="rect">
            <a:avLst/>
          </a:prstGeom>
        </p:spPr>
        <p:txBody>
          <a:bodyPr vert="horz" wrap="square" lIns="0" tIns="108585" rIns="0" bIns="0" rtlCol="0">
            <a:spAutoFit/>
          </a:bodyPr>
          <a:lstStyle/>
          <a:p>
            <a:pPr marL="241300" indent="-228600">
              <a:lnSpc>
                <a:spcPct val="100000"/>
              </a:lnSpc>
              <a:spcBef>
                <a:spcPts val="855"/>
              </a:spcBef>
              <a:buFont typeface="Arial"/>
              <a:buChar char="•"/>
              <a:tabLst>
                <a:tab pos="241300" algn="l"/>
              </a:tabLst>
            </a:pPr>
            <a:r>
              <a:rPr sz="2400" b="1" spc="-195" dirty="0">
                <a:latin typeface="Arial"/>
                <a:cs typeface="Arial"/>
              </a:rPr>
              <a:t>Employee </a:t>
            </a:r>
            <a:r>
              <a:rPr sz="2400" b="1" spc="-145" dirty="0">
                <a:latin typeface="Arial"/>
                <a:cs typeface="Arial"/>
              </a:rPr>
              <a:t>relationship </a:t>
            </a:r>
            <a:r>
              <a:rPr sz="2400" b="1" spc="-170" dirty="0">
                <a:latin typeface="Arial"/>
                <a:cs typeface="Arial"/>
              </a:rPr>
              <a:t>management</a:t>
            </a:r>
            <a:r>
              <a:rPr sz="2400" b="1" spc="-30" dirty="0">
                <a:latin typeface="Arial"/>
                <a:cs typeface="Arial"/>
              </a:rPr>
              <a:t> </a:t>
            </a:r>
            <a:r>
              <a:rPr sz="2400" b="1" spc="-165" dirty="0">
                <a:latin typeface="Arial"/>
                <a:cs typeface="Arial"/>
              </a:rPr>
              <a:t>(ERM)</a:t>
            </a:r>
            <a:endParaRPr sz="2400">
              <a:latin typeface="Arial"/>
              <a:cs typeface="Arial"/>
            </a:endParaRPr>
          </a:p>
          <a:p>
            <a:pPr marL="698500" marR="5080" indent="-228600" algn="just">
              <a:lnSpc>
                <a:spcPct val="100000"/>
              </a:lnSpc>
              <a:spcBef>
                <a:spcPts val="630"/>
              </a:spcBef>
            </a:pPr>
            <a:r>
              <a:rPr sz="2000" spc="-5" dirty="0">
                <a:latin typeface="Arial"/>
                <a:cs typeface="Arial"/>
              </a:rPr>
              <a:t>– </a:t>
            </a:r>
            <a:r>
              <a:rPr sz="2000" spc="-114" dirty="0">
                <a:latin typeface="Arial"/>
                <a:cs typeface="Arial"/>
              </a:rPr>
              <a:t>deals </a:t>
            </a:r>
            <a:r>
              <a:rPr sz="2000" spc="10" dirty="0">
                <a:latin typeface="Arial"/>
                <a:cs typeface="Arial"/>
              </a:rPr>
              <a:t>with </a:t>
            </a:r>
            <a:r>
              <a:rPr sz="2000" spc="-85" dirty="0">
                <a:latin typeface="Arial"/>
                <a:cs typeface="Arial"/>
              </a:rPr>
              <a:t>employee </a:t>
            </a:r>
            <a:r>
              <a:rPr sz="2000" spc="-140" dirty="0">
                <a:latin typeface="Arial"/>
                <a:cs typeface="Arial"/>
              </a:rPr>
              <a:t>issues </a:t>
            </a:r>
            <a:r>
              <a:rPr sz="2000" spc="-5" dirty="0">
                <a:latin typeface="Arial"/>
                <a:cs typeface="Arial"/>
              </a:rPr>
              <a:t>that </a:t>
            </a:r>
            <a:r>
              <a:rPr sz="2000" spc="-90" dirty="0">
                <a:latin typeface="Arial"/>
                <a:cs typeface="Arial"/>
              </a:rPr>
              <a:t>are closely </a:t>
            </a:r>
            <a:r>
              <a:rPr sz="2000" spc="-55" dirty="0">
                <a:latin typeface="Arial"/>
                <a:cs typeface="Arial"/>
              </a:rPr>
              <a:t>related </a:t>
            </a:r>
            <a:r>
              <a:rPr sz="2000" spc="15" dirty="0">
                <a:latin typeface="Arial"/>
                <a:cs typeface="Arial"/>
              </a:rPr>
              <a:t>to </a:t>
            </a:r>
            <a:r>
              <a:rPr sz="2000" spc="-190" dirty="0">
                <a:latin typeface="Arial"/>
                <a:cs typeface="Arial"/>
              </a:rPr>
              <a:t>CRM,  </a:t>
            </a:r>
            <a:r>
              <a:rPr sz="2000" spc="-130" dirty="0">
                <a:latin typeface="Arial"/>
                <a:cs typeface="Arial"/>
              </a:rPr>
              <a:t>such </a:t>
            </a:r>
            <a:r>
              <a:rPr sz="2000" spc="-190" dirty="0">
                <a:latin typeface="Arial"/>
                <a:cs typeface="Arial"/>
              </a:rPr>
              <a:t>as </a:t>
            </a:r>
            <a:r>
              <a:rPr sz="2000" spc="-85" dirty="0">
                <a:latin typeface="Arial"/>
                <a:cs typeface="Arial"/>
              </a:rPr>
              <a:t>employee </a:t>
            </a:r>
            <a:r>
              <a:rPr sz="2000" spc="-70" dirty="0">
                <a:latin typeface="Arial"/>
                <a:cs typeface="Arial"/>
              </a:rPr>
              <a:t>performance </a:t>
            </a:r>
            <a:r>
              <a:rPr sz="2000" spc="-90" dirty="0">
                <a:latin typeface="Arial"/>
                <a:cs typeface="Arial"/>
              </a:rPr>
              <a:t>management, </a:t>
            </a:r>
            <a:r>
              <a:rPr sz="2000" spc="-70" dirty="0">
                <a:latin typeface="Arial"/>
                <a:cs typeface="Arial"/>
              </a:rPr>
              <a:t>performance-  </a:t>
            </a:r>
            <a:r>
              <a:rPr sz="2000" spc="-130" dirty="0">
                <a:latin typeface="Arial"/>
                <a:cs typeface="Arial"/>
              </a:rPr>
              <a:t>based </a:t>
            </a:r>
            <a:r>
              <a:rPr sz="2000" spc="-80" dirty="0">
                <a:latin typeface="Arial"/>
                <a:cs typeface="Arial"/>
              </a:rPr>
              <a:t>compensation, </a:t>
            </a:r>
            <a:r>
              <a:rPr sz="2000" spc="-95" dirty="0">
                <a:latin typeface="Arial"/>
                <a:cs typeface="Arial"/>
              </a:rPr>
              <a:t>and </a:t>
            </a:r>
            <a:r>
              <a:rPr sz="2000" spc="-85" dirty="0">
                <a:latin typeface="Arial"/>
                <a:cs typeface="Arial"/>
              </a:rPr>
              <a:t>employee</a:t>
            </a:r>
            <a:r>
              <a:rPr sz="2000" spc="-80" dirty="0">
                <a:latin typeface="Arial"/>
                <a:cs typeface="Arial"/>
              </a:rPr>
              <a:t> </a:t>
            </a:r>
            <a:r>
              <a:rPr sz="2000" spc="-45" dirty="0">
                <a:latin typeface="Arial"/>
                <a:cs typeface="Arial"/>
              </a:rPr>
              <a:t>training.</a:t>
            </a:r>
            <a:endParaRPr sz="2000">
              <a:latin typeface="Arial"/>
              <a:cs typeface="Arial"/>
            </a:endParaRPr>
          </a:p>
        </p:txBody>
      </p:sp>
      <p:sp>
        <p:nvSpPr>
          <p:cNvPr id="3" name="object 3"/>
          <p:cNvSpPr txBox="1">
            <a:spLocks noGrp="1"/>
          </p:cNvSpPr>
          <p:nvPr>
            <p:ph type="title"/>
          </p:nvPr>
        </p:nvSpPr>
        <p:spPr>
          <a:xfrm>
            <a:off x="1220977" y="474980"/>
            <a:ext cx="6701790" cy="452755"/>
          </a:xfrm>
          <a:prstGeom prst="rect">
            <a:avLst/>
          </a:prstGeom>
        </p:spPr>
        <p:txBody>
          <a:bodyPr vert="horz" wrap="square" lIns="0" tIns="12700" rIns="0" bIns="0" rtlCol="0">
            <a:spAutoFit/>
          </a:bodyPr>
          <a:lstStyle/>
          <a:p>
            <a:pPr marL="12700">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219201"/>
            <a:ext cx="7967345" cy="4149854"/>
          </a:xfrm>
          <a:prstGeom prst="rect">
            <a:avLst/>
          </a:prstGeom>
        </p:spPr>
        <p:txBody>
          <a:bodyPr vert="horz" wrap="square" lIns="0" tIns="134620" rIns="0" bIns="0" rtlCol="0">
            <a:spAutoFit/>
          </a:bodyPr>
          <a:lstStyle/>
          <a:p>
            <a:pPr marL="355600" indent="-342900" algn="just">
              <a:lnSpc>
                <a:spcPct val="100000"/>
              </a:lnSpc>
              <a:spcBef>
                <a:spcPts val="1060"/>
              </a:spcBef>
              <a:buFont typeface="Arial"/>
              <a:buChar char="•"/>
              <a:tabLst>
                <a:tab pos="354965" algn="l"/>
                <a:tab pos="355600" algn="l"/>
              </a:tabLst>
            </a:pPr>
            <a:r>
              <a:rPr sz="2000" spc="-215" dirty="0">
                <a:solidFill>
                  <a:srgbClr val="0D0D0D"/>
                </a:solidFill>
                <a:latin typeface="Times New Roman" pitchFamily="18" charset="0"/>
                <a:cs typeface="Times New Roman" pitchFamily="18" charset="0"/>
              </a:rPr>
              <a:t>CRM </a:t>
            </a:r>
            <a:r>
              <a:rPr sz="2000" spc="-200" dirty="0">
                <a:solidFill>
                  <a:srgbClr val="0D0D0D"/>
                </a:solidFill>
                <a:latin typeface="Times New Roman" pitchFamily="18" charset="0"/>
                <a:cs typeface="Times New Roman" pitchFamily="18" charset="0"/>
              </a:rPr>
              <a:t>packages </a:t>
            </a:r>
            <a:r>
              <a:rPr sz="2000" spc="-120" dirty="0">
                <a:solidFill>
                  <a:srgbClr val="0D0D0D"/>
                </a:solidFill>
                <a:latin typeface="Times New Roman" pitchFamily="18" charset="0"/>
                <a:cs typeface="Times New Roman" pitchFamily="18" charset="0"/>
              </a:rPr>
              <a:t>typically </a:t>
            </a:r>
            <a:r>
              <a:rPr sz="2000" spc="-140" dirty="0">
                <a:solidFill>
                  <a:srgbClr val="0D0D0D"/>
                </a:solidFill>
                <a:latin typeface="Times New Roman" pitchFamily="18" charset="0"/>
                <a:cs typeface="Times New Roman" pitchFamily="18" charset="0"/>
              </a:rPr>
              <a:t>include </a:t>
            </a:r>
            <a:r>
              <a:rPr sz="2000" spc="-135" dirty="0">
                <a:solidFill>
                  <a:srgbClr val="0D0D0D"/>
                </a:solidFill>
                <a:latin typeface="Times New Roman" pitchFamily="18" charset="0"/>
                <a:cs typeface="Times New Roman" pitchFamily="18" charset="0"/>
              </a:rPr>
              <a:t>tools</a:t>
            </a:r>
            <a:r>
              <a:rPr sz="2000" spc="155" dirty="0">
                <a:solidFill>
                  <a:srgbClr val="0D0D0D"/>
                </a:solidFill>
                <a:latin typeface="Times New Roman" pitchFamily="18" charset="0"/>
                <a:cs typeface="Times New Roman" pitchFamily="18" charset="0"/>
              </a:rPr>
              <a:t> </a:t>
            </a:r>
            <a:r>
              <a:rPr sz="2000" spc="-100" dirty="0">
                <a:solidFill>
                  <a:srgbClr val="0D0D0D"/>
                </a:solidFill>
                <a:latin typeface="Times New Roman" pitchFamily="18" charset="0"/>
                <a:cs typeface="Times New Roman" pitchFamily="18" charset="0"/>
              </a:rPr>
              <a:t>for:</a:t>
            </a:r>
            <a:endParaRPr sz="2000">
              <a:latin typeface="Times New Roman" pitchFamily="18" charset="0"/>
              <a:cs typeface="Times New Roman" pitchFamily="18" charset="0"/>
            </a:endParaRPr>
          </a:p>
          <a:p>
            <a:pPr marL="755650" lvl="1" indent="-285750">
              <a:lnSpc>
                <a:spcPct val="100000"/>
              </a:lnSpc>
              <a:spcBef>
                <a:spcPts val="960"/>
              </a:spcBef>
              <a:buFont typeface="Arial"/>
              <a:buChar char="–"/>
              <a:tabLst>
                <a:tab pos="755015" algn="l"/>
                <a:tab pos="755650" algn="l"/>
              </a:tabLst>
            </a:pPr>
            <a:r>
              <a:rPr sz="2000" b="1" spc="-204" dirty="0">
                <a:latin typeface="Arial"/>
                <a:cs typeface="Arial"/>
              </a:rPr>
              <a:t>Sales </a:t>
            </a:r>
            <a:r>
              <a:rPr sz="2000" b="1" spc="-145" dirty="0">
                <a:latin typeface="Arial"/>
                <a:cs typeface="Arial"/>
              </a:rPr>
              <a:t>force </a:t>
            </a:r>
            <a:r>
              <a:rPr sz="2000" b="1" spc="-110" dirty="0">
                <a:latin typeface="Arial"/>
                <a:cs typeface="Arial"/>
              </a:rPr>
              <a:t>automation</a:t>
            </a:r>
            <a:r>
              <a:rPr sz="2000" b="1" spc="-290" dirty="0">
                <a:latin typeface="Arial"/>
                <a:cs typeface="Arial"/>
              </a:rPr>
              <a:t> </a:t>
            </a:r>
            <a:r>
              <a:rPr sz="2000" b="1" spc="-229" dirty="0">
                <a:latin typeface="Arial"/>
                <a:cs typeface="Arial"/>
              </a:rPr>
              <a:t>(SFA)</a:t>
            </a:r>
            <a:endParaRPr sz="2000">
              <a:latin typeface="Arial"/>
              <a:cs typeface="Arial"/>
            </a:endParaRPr>
          </a:p>
          <a:p>
            <a:pPr marL="1155700" marR="516255" lvl="2" indent="-228600" algn="just">
              <a:lnSpc>
                <a:spcPts val="2160"/>
              </a:lnSpc>
              <a:spcBef>
                <a:spcPts val="830"/>
              </a:spcBef>
              <a:buChar char="•"/>
              <a:tabLst>
                <a:tab pos="1155065" algn="l"/>
                <a:tab pos="1155700" algn="l"/>
              </a:tabLst>
            </a:pPr>
            <a:r>
              <a:rPr sz="2000" spc="-180" dirty="0">
                <a:latin typeface="Arial"/>
                <a:cs typeface="Arial"/>
              </a:rPr>
              <a:t>A </a:t>
            </a:r>
            <a:r>
              <a:rPr sz="2000" spc="-65" dirty="0">
                <a:latin typeface="Arial"/>
                <a:cs typeface="Arial"/>
              </a:rPr>
              <a:t>module </a:t>
            </a:r>
            <a:r>
              <a:rPr sz="2000" spc="-25" dirty="0">
                <a:latin typeface="Arial"/>
                <a:cs typeface="Arial"/>
              </a:rPr>
              <a:t>in </a:t>
            </a:r>
            <a:r>
              <a:rPr sz="2000" spc="-235" dirty="0">
                <a:latin typeface="Arial"/>
                <a:cs typeface="Arial"/>
              </a:rPr>
              <a:t>CRM </a:t>
            </a:r>
            <a:r>
              <a:rPr sz="2000" spc="-135" dirty="0">
                <a:latin typeface="Arial"/>
                <a:cs typeface="Arial"/>
              </a:rPr>
              <a:t>systems </a:t>
            </a:r>
            <a:r>
              <a:rPr sz="2000" spc="-120" dirty="0">
                <a:latin typeface="Arial"/>
                <a:cs typeface="Arial"/>
              </a:rPr>
              <a:t>help </a:t>
            </a:r>
            <a:r>
              <a:rPr sz="2000" spc="-190" dirty="0">
                <a:latin typeface="Arial"/>
                <a:cs typeface="Arial"/>
              </a:rPr>
              <a:t>sales </a:t>
            </a:r>
            <a:r>
              <a:rPr sz="2000" spc="-114" dirty="0">
                <a:latin typeface="Arial"/>
                <a:cs typeface="Arial"/>
              </a:rPr>
              <a:t>staff </a:t>
            </a:r>
            <a:r>
              <a:rPr sz="2000" spc="-160" dirty="0">
                <a:latin typeface="Arial"/>
                <a:cs typeface="Arial"/>
              </a:rPr>
              <a:t>increase </a:t>
            </a:r>
            <a:r>
              <a:rPr sz="2000" spc="-75" dirty="0">
                <a:latin typeface="Arial"/>
                <a:cs typeface="Arial"/>
              </a:rPr>
              <a:t>their  </a:t>
            </a:r>
            <a:r>
              <a:rPr sz="2000" spc="-114" dirty="0">
                <a:latin typeface="Arial"/>
                <a:cs typeface="Arial"/>
              </a:rPr>
              <a:t>productivity </a:t>
            </a:r>
            <a:r>
              <a:rPr sz="2000" spc="-170" dirty="0">
                <a:latin typeface="Arial"/>
                <a:cs typeface="Arial"/>
              </a:rPr>
              <a:t>by </a:t>
            </a:r>
            <a:r>
              <a:rPr sz="2000" spc="-185" dirty="0">
                <a:latin typeface="Arial"/>
                <a:cs typeface="Arial"/>
              </a:rPr>
              <a:t>focusing </a:t>
            </a:r>
            <a:r>
              <a:rPr sz="2000" spc="-190" dirty="0">
                <a:latin typeface="Arial"/>
                <a:cs typeface="Arial"/>
              </a:rPr>
              <a:t>sales </a:t>
            </a:r>
            <a:r>
              <a:rPr sz="2000" spc="-105" dirty="0">
                <a:latin typeface="Arial"/>
                <a:cs typeface="Arial"/>
              </a:rPr>
              <a:t>efforts </a:t>
            </a:r>
            <a:r>
              <a:rPr sz="2000" spc="-150" dirty="0">
                <a:latin typeface="Arial"/>
                <a:cs typeface="Arial"/>
              </a:rPr>
              <a:t>on </a:t>
            </a:r>
            <a:r>
              <a:rPr sz="2000" spc="-80" dirty="0">
                <a:latin typeface="Arial"/>
                <a:cs typeface="Arial"/>
              </a:rPr>
              <a:t>the </a:t>
            </a:r>
            <a:r>
              <a:rPr sz="2000" spc="-155" dirty="0">
                <a:latin typeface="Arial"/>
                <a:cs typeface="Arial"/>
              </a:rPr>
              <a:t>most </a:t>
            </a:r>
            <a:r>
              <a:rPr sz="2000" spc="-95" dirty="0">
                <a:latin typeface="Arial"/>
                <a:cs typeface="Arial"/>
              </a:rPr>
              <a:t>profitable  </a:t>
            </a:r>
            <a:r>
              <a:rPr sz="2000" spc="-180" dirty="0">
                <a:latin typeface="Arial"/>
                <a:cs typeface="Arial"/>
              </a:rPr>
              <a:t>customers</a:t>
            </a:r>
            <a:endParaRPr sz="2000">
              <a:latin typeface="Arial"/>
              <a:cs typeface="Arial"/>
            </a:endParaRPr>
          </a:p>
          <a:p>
            <a:pPr marL="1155700" marR="5080" lvl="2" indent="-228600" algn="just">
              <a:lnSpc>
                <a:spcPts val="2160"/>
              </a:lnSpc>
              <a:spcBef>
                <a:spcPts val="600"/>
              </a:spcBef>
              <a:buChar char="•"/>
              <a:tabLst>
                <a:tab pos="1155065" algn="l"/>
                <a:tab pos="1155700" algn="l"/>
              </a:tabLst>
            </a:pPr>
            <a:r>
              <a:rPr sz="2000" spc="-155" dirty="0">
                <a:latin typeface="Arial"/>
                <a:cs typeface="Arial"/>
              </a:rPr>
              <a:t>E.g. </a:t>
            </a:r>
            <a:r>
              <a:rPr sz="2000" spc="-145" dirty="0">
                <a:latin typeface="Arial"/>
                <a:cs typeface="Arial"/>
              </a:rPr>
              <a:t>sales </a:t>
            </a:r>
            <a:r>
              <a:rPr sz="2000" spc="-75" dirty="0">
                <a:latin typeface="Arial"/>
                <a:cs typeface="Arial"/>
              </a:rPr>
              <a:t>prospect </a:t>
            </a:r>
            <a:r>
              <a:rPr sz="2000" spc="-95" dirty="0">
                <a:latin typeface="Arial"/>
                <a:cs typeface="Arial"/>
              </a:rPr>
              <a:t>and </a:t>
            </a:r>
            <a:r>
              <a:rPr sz="2000" spc="-65" dirty="0">
                <a:latin typeface="Arial"/>
                <a:cs typeface="Arial"/>
              </a:rPr>
              <a:t>contact </a:t>
            </a:r>
            <a:r>
              <a:rPr sz="2000" spc="-35" dirty="0">
                <a:latin typeface="Arial"/>
                <a:cs typeface="Arial"/>
              </a:rPr>
              <a:t>information, </a:t>
            </a:r>
            <a:r>
              <a:rPr sz="2000" spc="-45" dirty="0">
                <a:latin typeface="Arial"/>
                <a:cs typeface="Arial"/>
              </a:rPr>
              <a:t>order </a:t>
            </a:r>
            <a:r>
              <a:rPr sz="2000" spc="-105" dirty="0">
                <a:latin typeface="Arial"/>
                <a:cs typeface="Arial"/>
              </a:rPr>
              <a:t>processing, </a:t>
            </a:r>
            <a:r>
              <a:rPr sz="2000" spc="-95" dirty="0">
                <a:latin typeface="Arial"/>
                <a:cs typeface="Arial"/>
              </a:rPr>
              <a:t>and  </a:t>
            </a:r>
            <a:r>
              <a:rPr sz="2000" spc="-45" dirty="0">
                <a:latin typeface="Arial"/>
                <a:cs typeface="Arial"/>
              </a:rPr>
              <a:t>order</a:t>
            </a:r>
            <a:r>
              <a:rPr sz="2000" spc="-114" dirty="0">
                <a:latin typeface="Arial"/>
                <a:cs typeface="Arial"/>
              </a:rPr>
              <a:t> </a:t>
            </a:r>
            <a:r>
              <a:rPr sz="2000" spc="-65" dirty="0">
                <a:latin typeface="Arial"/>
                <a:cs typeface="Arial"/>
              </a:rPr>
              <a:t>tracking.</a:t>
            </a:r>
            <a:endParaRPr sz="2000">
              <a:latin typeface="Arial"/>
              <a:cs typeface="Arial"/>
            </a:endParaRPr>
          </a:p>
          <a:p>
            <a:pPr marL="755650" lvl="1" indent="-285750">
              <a:lnSpc>
                <a:spcPct val="100000"/>
              </a:lnSpc>
              <a:spcBef>
                <a:spcPts val="535"/>
              </a:spcBef>
              <a:buFont typeface="Arial"/>
              <a:buChar char="–"/>
              <a:tabLst>
                <a:tab pos="755015" algn="l"/>
                <a:tab pos="755650" algn="l"/>
              </a:tabLst>
            </a:pPr>
            <a:r>
              <a:rPr sz="2000" b="1" spc="-170" dirty="0">
                <a:latin typeface="Arial"/>
                <a:cs typeface="Arial"/>
              </a:rPr>
              <a:t>Customer</a:t>
            </a:r>
            <a:r>
              <a:rPr sz="2000" b="1" spc="-100" dirty="0">
                <a:latin typeface="Arial"/>
                <a:cs typeface="Arial"/>
              </a:rPr>
              <a:t> </a:t>
            </a:r>
            <a:r>
              <a:rPr sz="2000" b="1" spc="-160" dirty="0">
                <a:latin typeface="Arial"/>
                <a:cs typeface="Arial"/>
              </a:rPr>
              <a:t>service</a:t>
            </a:r>
            <a:endParaRPr sz="2000">
              <a:latin typeface="Arial"/>
              <a:cs typeface="Arial"/>
            </a:endParaRPr>
          </a:p>
          <a:p>
            <a:pPr marL="1155700" marR="353060" lvl="2" indent="-228600">
              <a:lnSpc>
                <a:spcPts val="2160"/>
              </a:lnSpc>
              <a:spcBef>
                <a:spcPts val="830"/>
              </a:spcBef>
              <a:buChar char="•"/>
              <a:tabLst>
                <a:tab pos="1155065" algn="l"/>
                <a:tab pos="1155700" algn="l"/>
              </a:tabLst>
            </a:pPr>
            <a:r>
              <a:rPr sz="2000" spc="-60" dirty="0">
                <a:latin typeface="Arial"/>
                <a:cs typeface="Arial"/>
              </a:rPr>
              <a:t>provide </a:t>
            </a:r>
            <a:r>
              <a:rPr sz="2000" spc="-35" dirty="0">
                <a:latin typeface="Arial"/>
                <a:cs typeface="Arial"/>
              </a:rPr>
              <a:t>information </a:t>
            </a:r>
            <a:r>
              <a:rPr sz="2000" spc="-95" dirty="0">
                <a:latin typeface="Arial"/>
                <a:cs typeface="Arial"/>
              </a:rPr>
              <a:t>and </a:t>
            </a:r>
            <a:r>
              <a:rPr sz="2000" spc="-50" dirty="0">
                <a:latin typeface="Arial"/>
                <a:cs typeface="Arial"/>
              </a:rPr>
              <a:t>tools </a:t>
            </a:r>
            <a:r>
              <a:rPr sz="2000" spc="-75" dirty="0">
                <a:latin typeface="Arial"/>
                <a:cs typeface="Arial"/>
              </a:rPr>
              <a:t>to </a:t>
            </a:r>
            <a:r>
              <a:rPr sz="2000" spc="-160" dirty="0">
                <a:latin typeface="Arial"/>
                <a:cs typeface="Arial"/>
              </a:rPr>
              <a:t>increase </a:t>
            </a:r>
            <a:r>
              <a:rPr sz="2000" spc="-80" dirty="0">
                <a:latin typeface="Arial"/>
                <a:cs typeface="Arial"/>
              </a:rPr>
              <a:t>the </a:t>
            </a:r>
            <a:r>
              <a:rPr sz="2000" spc="-130" dirty="0">
                <a:latin typeface="Arial"/>
                <a:cs typeface="Arial"/>
              </a:rPr>
              <a:t>efficiency </a:t>
            </a:r>
            <a:r>
              <a:rPr sz="2000" spc="-95" dirty="0">
                <a:latin typeface="Arial"/>
                <a:cs typeface="Arial"/>
              </a:rPr>
              <a:t>of </a:t>
            </a:r>
            <a:r>
              <a:rPr sz="2000" spc="-140" dirty="0">
                <a:latin typeface="Arial"/>
                <a:cs typeface="Arial"/>
              </a:rPr>
              <a:t>call  </a:t>
            </a:r>
            <a:r>
              <a:rPr sz="2000" spc="-145" dirty="0">
                <a:latin typeface="Arial"/>
                <a:cs typeface="Arial"/>
              </a:rPr>
              <a:t>centers, </a:t>
            </a:r>
            <a:r>
              <a:rPr sz="2000" spc="-120" dirty="0">
                <a:latin typeface="Arial"/>
                <a:cs typeface="Arial"/>
              </a:rPr>
              <a:t>help </a:t>
            </a:r>
            <a:r>
              <a:rPr sz="2000" spc="-185" dirty="0">
                <a:latin typeface="Arial"/>
                <a:cs typeface="Arial"/>
              </a:rPr>
              <a:t>desks, </a:t>
            </a:r>
            <a:r>
              <a:rPr sz="2000" spc="-145" dirty="0">
                <a:latin typeface="Arial"/>
                <a:cs typeface="Arial"/>
              </a:rPr>
              <a:t>and </a:t>
            </a:r>
            <a:r>
              <a:rPr sz="2000" spc="-160" dirty="0">
                <a:latin typeface="Arial"/>
                <a:cs typeface="Arial"/>
              </a:rPr>
              <a:t>customer </a:t>
            </a:r>
            <a:r>
              <a:rPr sz="2000" spc="-140" dirty="0">
                <a:latin typeface="Arial"/>
                <a:cs typeface="Arial"/>
              </a:rPr>
              <a:t>support</a:t>
            </a:r>
            <a:r>
              <a:rPr sz="2000" spc="170" dirty="0">
                <a:latin typeface="Arial"/>
                <a:cs typeface="Arial"/>
              </a:rPr>
              <a:t> </a:t>
            </a:r>
            <a:r>
              <a:rPr sz="2000" spc="-120" dirty="0">
                <a:latin typeface="Arial"/>
                <a:cs typeface="Arial"/>
              </a:rPr>
              <a:t>staff.</a:t>
            </a:r>
            <a:endParaRPr sz="2000">
              <a:latin typeface="Arial"/>
              <a:cs typeface="Arial"/>
            </a:endParaRPr>
          </a:p>
          <a:p>
            <a:pPr marL="1155700" marR="473709" lvl="2" indent="-228600">
              <a:lnSpc>
                <a:spcPts val="2160"/>
              </a:lnSpc>
              <a:spcBef>
                <a:spcPts val="600"/>
              </a:spcBef>
              <a:buChar char="•"/>
              <a:tabLst>
                <a:tab pos="1155065" algn="l"/>
                <a:tab pos="1155700" algn="l"/>
              </a:tabLst>
            </a:pPr>
            <a:r>
              <a:rPr sz="2000" spc="-155" dirty="0">
                <a:latin typeface="Arial"/>
                <a:cs typeface="Arial"/>
              </a:rPr>
              <a:t>E.g. </a:t>
            </a:r>
            <a:r>
              <a:rPr sz="2000" spc="-114" dirty="0">
                <a:latin typeface="Arial"/>
                <a:cs typeface="Arial"/>
              </a:rPr>
              <a:t>assigning </a:t>
            </a:r>
            <a:r>
              <a:rPr sz="2000" spc="-95" dirty="0">
                <a:latin typeface="Arial"/>
                <a:cs typeface="Arial"/>
              </a:rPr>
              <a:t>and </a:t>
            </a:r>
            <a:r>
              <a:rPr sz="2000" spc="-110" dirty="0">
                <a:latin typeface="Arial"/>
                <a:cs typeface="Arial"/>
              </a:rPr>
              <a:t>managing </a:t>
            </a:r>
            <a:r>
              <a:rPr sz="2000" spc="-75" dirty="0">
                <a:latin typeface="Arial"/>
                <a:cs typeface="Arial"/>
              </a:rPr>
              <a:t>customer </a:t>
            </a:r>
            <a:r>
              <a:rPr sz="2000" spc="-100" dirty="0">
                <a:latin typeface="Arial"/>
                <a:cs typeface="Arial"/>
              </a:rPr>
              <a:t>service </a:t>
            </a:r>
            <a:r>
              <a:rPr sz="2000" spc="-85" dirty="0">
                <a:latin typeface="Arial"/>
                <a:cs typeface="Arial"/>
              </a:rPr>
              <a:t>requests; </a:t>
            </a:r>
            <a:r>
              <a:rPr sz="2000" spc="-100" dirty="0">
                <a:latin typeface="Arial"/>
                <a:cs typeface="Arial"/>
              </a:rPr>
              <a:t>Web-  </a:t>
            </a:r>
            <a:r>
              <a:rPr sz="2000" spc="-130" dirty="0">
                <a:latin typeface="Arial"/>
                <a:cs typeface="Arial"/>
              </a:rPr>
              <a:t>based </a:t>
            </a:r>
            <a:r>
              <a:rPr sz="2000" spc="-85" dirty="0">
                <a:latin typeface="Arial"/>
                <a:cs typeface="Arial"/>
              </a:rPr>
              <a:t>self-service</a:t>
            </a:r>
            <a:r>
              <a:rPr sz="2000" spc="-40" dirty="0">
                <a:latin typeface="Arial"/>
                <a:cs typeface="Arial"/>
              </a:rPr>
              <a:t> </a:t>
            </a:r>
            <a:r>
              <a:rPr sz="2000" spc="-70" dirty="0">
                <a:latin typeface="Arial"/>
                <a:cs typeface="Arial"/>
              </a:rPr>
              <a:t>capabilities</a:t>
            </a:r>
            <a:endParaRPr sz="2000">
              <a:latin typeface="Arial"/>
              <a:cs typeface="Arial"/>
            </a:endParaRPr>
          </a:p>
        </p:txBody>
      </p:sp>
      <p:sp>
        <p:nvSpPr>
          <p:cNvPr id="3" name="object 3"/>
          <p:cNvSpPr txBox="1">
            <a:spLocks noGrp="1"/>
          </p:cNvSpPr>
          <p:nvPr>
            <p:ph type="title"/>
          </p:nvPr>
        </p:nvSpPr>
        <p:spPr>
          <a:xfrm>
            <a:off x="1220977" y="474980"/>
            <a:ext cx="6701790" cy="452755"/>
          </a:xfrm>
          <a:prstGeom prst="rect">
            <a:avLst/>
          </a:prstGeom>
        </p:spPr>
        <p:txBody>
          <a:bodyPr vert="horz" wrap="square" lIns="0" tIns="12700" rIns="0" bIns="0" rtlCol="0">
            <a:spAutoFit/>
          </a:bodyPr>
          <a:lstStyle/>
          <a:p>
            <a:pPr marL="12700">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381000" y="1219200"/>
            <a:ext cx="8229600" cy="4650632"/>
          </a:xfrm>
          <a:prstGeom prst="rect">
            <a:avLst/>
          </a:prstGeom>
        </p:spPr>
        <p:txBody>
          <a:bodyPr vert="horz" wrap="square" lIns="0" tIns="69215" rIns="0" bIns="0" rtlCol="0">
            <a:spAutoFit/>
          </a:bodyPr>
          <a:lstStyle/>
          <a:p>
            <a:pPr marL="1141095" marR="455295" indent="-228600" algn="just">
              <a:lnSpc>
                <a:spcPts val="1820"/>
              </a:lnSpc>
              <a:spcBef>
                <a:spcPts val="545"/>
              </a:spcBef>
              <a:buChar char="•"/>
              <a:tabLst>
                <a:tab pos="1140460" algn="l"/>
                <a:tab pos="1141095" algn="l"/>
              </a:tabLst>
            </a:pPr>
            <a:r>
              <a:rPr spc="-65" dirty="0">
                <a:latin typeface="Times New Roman" pitchFamily="18" charset="0"/>
                <a:cs typeface="Times New Roman" pitchFamily="18" charset="0"/>
              </a:rPr>
              <a:t>Improved </a:t>
            </a:r>
            <a:r>
              <a:rPr spc="-160" dirty="0">
                <a:latin typeface="Times New Roman" pitchFamily="18" charset="0"/>
                <a:cs typeface="Times New Roman" pitchFamily="18" charset="0"/>
              </a:rPr>
              <a:t>access </a:t>
            </a:r>
            <a:r>
              <a:rPr spc="15" dirty="0">
                <a:latin typeface="Times New Roman" pitchFamily="18" charset="0"/>
                <a:cs typeface="Times New Roman" pitchFamily="18" charset="0"/>
              </a:rPr>
              <a:t>to </a:t>
            </a:r>
            <a:r>
              <a:rPr spc="-70" dirty="0">
                <a:latin typeface="Times New Roman" pitchFamily="18" charset="0"/>
                <a:cs typeface="Times New Roman" pitchFamily="18" charset="0"/>
              </a:rPr>
              <a:t>consistent </a:t>
            </a:r>
            <a:r>
              <a:rPr spc="-90" dirty="0">
                <a:latin typeface="Times New Roman" pitchFamily="18" charset="0"/>
                <a:cs typeface="Times New Roman" pitchFamily="18" charset="0"/>
              </a:rPr>
              <a:t>and accurate </a:t>
            </a:r>
            <a:r>
              <a:rPr spc="-70" dirty="0">
                <a:latin typeface="Times New Roman" pitchFamily="18" charset="0"/>
                <a:cs typeface="Times New Roman" pitchFamily="18" charset="0"/>
              </a:rPr>
              <a:t>customer</a:t>
            </a:r>
            <a:r>
              <a:rPr spc="-355" dirty="0">
                <a:latin typeface="Times New Roman" pitchFamily="18" charset="0"/>
                <a:cs typeface="Times New Roman" pitchFamily="18" charset="0"/>
              </a:rPr>
              <a:t> </a:t>
            </a:r>
            <a:r>
              <a:rPr spc="-30" dirty="0">
                <a:latin typeface="Times New Roman" pitchFamily="18" charset="0"/>
                <a:cs typeface="Times New Roman" pitchFamily="18" charset="0"/>
              </a:rPr>
              <a:t>information  </a:t>
            </a:r>
            <a:r>
              <a:rPr spc="-90" dirty="0">
                <a:latin typeface="Times New Roman" pitchFamily="18" charset="0"/>
                <a:cs typeface="Times New Roman" pitchFamily="18" charset="0"/>
              </a:rPr>
              <a:t>helps </a:t>
            </a:r>
            <a:r>
              <a:rPr spc="-75" dirty="0">
                <a:latin typeface="Times New Roman" pitchFamily="18" charset="0"/>
                <a:cs typeface="Times New Roman" pitchFamily="18" charset="0"/>
              </a:rPr>
              <a:t>call</a:t>
            </a:r>
            <a:r>
              <a:rPr spc="-140" dirty="0">
                <a:latin typeface="Times New Roman" pitchFamily="18" charset="0"/>
                <a:cs typeface="Times New Roman" pitchFamily="18" charset="0"/>
              </a:rPr>
              <a:t> </a:t>
            </a:r>
            <a:r>
              <a:rPr spc="-75">
                <a:latin typeface="Times New Roman" pitchFamily="18" charset="0"/>
                <a:cs typeface="Times New Roman" pitchFamily="18" charset="0"/>
              </a:rPr>
              <a:t>centers</a:t>
            </a:r>
            <a:r>
              <a:rPr spc="-75" smtClean="0">
                <a:latin typeface="Times New Roman" pitchFamily="18" charset="0"/>
                <a:cs typeface="Times New Roman" pitchFamily="18" charset="0"/>
              </a:rPr>
              <a:t>:</a:t>
            </a:r>
            <a:endParaRPr spc="-75" dirty="0">
              <a:latin typeface="Times New Roman" pitchFamily="18" charset="0"/>
              <a:cs typeface="Times New Roman" pitchFamily="18" charset="0"/>
            </a:endParaRPr>
          </a:p>
          <a:p>
            <a:pPr marL="1598295" lvl="1" indent="-228600" algn="just">
              <a:lnSpc>
                <a:spcPct val="100000"/>
              </a:lnSpc>
              <a:spcBef>
                <a:spcPts val="345"/>
              </a:spcBef>
              <a:buChar char="–"/>
              <a:tabLst>
                <a:tab pos="1598930" algn="l"/>
              </a:tabLst>
            </a:pPr>
            <a:r>
              <a:rPr sz="2000" spc="-75" dirty="0">
                <a:latin typeface="Times New Roman" pitchFamily="18" charset="0"/>
                <a:cs typeface="Times New Roman" pitchFamily="18" charset="0"/>
              </a:rPr>
              <a:t>handle </a:t>
            </a:r>
            <a:r>
              <a:rPr sz="2000" spc="-60" dirty="0">
                <a:latin typeface="Times New Roman" pitchFamily="18" charset="0"/>
                <a:cs typeface="Times New Roman" pitchFamily="18" charset="0"/>
              </a:rPr>
              <a:t>more </a:t>
            </a:r>
            <a:r>
              <a:rPr sz="2000" spc="-100" dirty="0">
                <a:latin typeface="Times New Roman" pitchFamily="18" charset="0"/>
                <a:cs typeface="Times New Roman" pitchFamily="18" charset="0"/>
              </a:rPr>
              <a:t>calls </a:t>
            </a:r>
            <a:r>
              <a:rPr sz="2000" spc="-50" dirty="0">
                <a:latin typeface="Times New Roman" pitchFamily="18" charset="0"/>
                <a:cs typeface="Times New Roman" pitchFamily="18" charset="0"/>
              </a:rPr>
              <a:t>per </a:t>
            </a:r>
            <a:r>
              <a:rPr sz="2000" spc="-114" dirty="0">
                <a:latin typeface="Times New Roman" pitchFamily="18" charset="0"/>
                <a:cs typeface="Times New Roman" pitchFamily="18" charset="0"/>
              </a:rPr>
              <a:t>day </a:t>
            </a:r>
            <a:r>
              <a:rPr sz="2000" spc="-90" dirty="0">
                <a:latin typeface="Times New Roman" pitchFamily="18" charset="0"/>
                <a:cs typeface="Times New Roman" pitchFamily="18" charset="0"/>
              </a:rPr>
              <a:t>and </a:t>
            </a:r>
            <a:r>
              <a:rPr sz="2000" spc="-114" dirty="0">
                <a:latin typeface="Times New Roman" pitchFamily="18" charset="0"/>
                <a:cs typeface="Times New Roman" pitchFamily="18" charset="0"/>
              </a:rPr>
              <a:t>decrease </a:t>
            </a:r>
            <a:r>
              <a:rPr sz="2000" spc="-20" dirty="0">
                <a:latin typeface="Times New Roman" pitchFamily="18" charset="0"/>
                <a:cs typeface="Times New Roman" pitchFamily="18" charset="0"/>
              </a:rPr>
              <a:t>the </a:t>
            </a:r>
            <a:r>
              <a:rPr sz="2000" spc="-40" dirty="0">
                <a:latin typeface="Times New Roman" pitchFamily="18" charset="0"/>
                <a:cs typeface="Times New Roman" pitchFamily="18" charset="0"/>
              </a:rPr>
              <a:t>duration </a:t>
            </a:r>
            <a:r>
              <a:rPr sz="2000" spc="-5" dirty="0">
                <a:latin typeface="Times New Roman" pitchFamily="18" charset="0"/>
                <a:cs typeface="Times New Roman" pitchFamily="18" charset="0"/>
              </a:rPr>
              <a:t>of</a:t>
            </a:r>
            <a:r>
              <a:rPr sz="2000" spc="-350" dirty="0">
                <a:latin typeface="Times New Roman" pitchFamily="18" charset="0"/>
                <a:cs typeface="Times New Roman" pitchFamily="18" charset="0"/>
              </a:rPr>
              <a:t> </a:t>
            </a:r>
            <a:r>
              <a:rPr sz="2000" spc="-114" dirty="0">
                <a:latin typeface="Times New Roman" pitchFamily="18" charset="0"/>
                <a:cs typeface="Times New Roman" pitchFamily="18" charset="0"/>
              </a:rPr>
              <a:t>each </a:t>
            </a:r>
            <a:r>
              <a:rPr sz="2000" spc="-70" dirty="0">
                <a:latin typeface="Times New Roman" pitchFamily="18" charset="0"/>
                <a:cs typeface="Times New Roman" pitchFamily="18" charset="0"/>
              </a:rPr>
              <a:t>call.</a:t>
            </a:r>
            <a:endParaRPr sz="2000">
              <a:latin typeface="Times New Roman" pitchFamily="18" charset="0"/>
              <a:cs typeface="Times New Roman" pitchFamily="18" charset="0"/>
            </a:endParaRPr>
          </a:p>
          <a:p>
            <a:pPr marL="1598295" lvl="1" indent="-228600" algn="just">
              <a:lnSpc>
                <a:spcPct val="100000"/>
              </a:lnSpc>
              <a:spcBef>
                <a:spcPts val="370"/>
              </a:spcBef>
              <a:buChar char="–"/>
              <a:tabLst>
                <a:tab pos="1598930" algn="l"/>
              </a:tabLst>
            </a:pPr>
            <a:r>
              <a:rPr sz="2000" spc="-100" dirty="0">
                <a:latin typeface="Times New Roman" pitchFamily="18" charset="0"/>
                <a:cs typeface="Times New Roman" pitchFamily="18" charset="0"/>
              </a:rPr>
              <a:t>achieve </a:t>
            </a:r>
            <a:r>
              <a:rPr sz="2000" spc="-65" dirty="0">
                <a:latin typeface="Times New Roman" pitchFamily="18" charset="0"/>
                <a:cs typeface="Times New Roman" pitchFamily="18" charset="0"/>
              </a:rPr>
              <a:t>greater</a:t>
            </a:r>
            <a:r>
              <a:rPr sz="2000" spc="-105" dirty="0">
                <a:latin typeface="Times New Roman" pitchFamily="18" charset="0"/>
                <a:cs typeface="Times New Roman" pitchFamily="18" charset="0"/>
              </a:rPr>
              <a:t> </a:t>
            </a:r>
            <a:r>
              <a:rPr sz="2000" spc="-40" dirty="0">
                <a:latin typeface="Times New Roman" pitchFamily="18" charset="0"/>
                <a:cs typeface="Times New Roman" pitchFamily="18" charset="0"/>
              </a:rPr>
              <a:t>productivity,</a:t>
            </a:r>
            <a:endParaRPr sz="2000">
              <a:latin typeface="Times New Roman" pitchFamily="18" charset="0"/>
              <a:cs typeface="Times New Roman" pitchFamily="18" charset="0"/>
            </a:endParaRPr>
          </a:p>
          <a:p>
            <a:pPr marL="1598295" marR="223520" lvl="1" indent="-228600" algn="just">
              <a:lnSpc>
                <a:spcPts val="2050"/>
              </a:lnSpc>
              <a:spcBef>
                <a:spcPts val="635"/>
              </a:spcBef>
              <a:buChar char="–"/>
              <a:tabLst>
                <a:tab pos="1598930" algn="l"/>
              </a:tabLst>
            </a:pPr>
            <a:r>
              <a:rPr sz="2000" spc="-80" dirty="0">
                <a:latin typeface="Times New Roman" pitchFamily="18" charset="0"/>
                <a:cs typeface="Times New Roman" pitchFamily="18" charset="0"/>
              </a:rPr>
              <a:t>reduced</a:t>
            </a:r>
            <a:r>
              <a:rPr sz="2000" spc="-110" dirty="0">
                <a:latin typeface="Times New Roman" pitchFamily="18" charset="0"/>
                <a:cs typeface="Times New Roman" pitchFamily="18" charset="0"/>
              </a:rPr>
              <a:t> </a:t>
            </a:r>
            <a:r>
              <a:rPr sz="2000" spc="-55" dirty="0">
                <a:latin typeface="Times New Roman" pitchFamily="18" charset="0"/>
                <a:cs typeface="Times New Roman" pitchFamily="18" charset="0"/>
              </a:rPr>
              <a:t>transaction</a:t>
            </a:r>
            <a:r>
              <a:rPr sz="2000" spc="-105" dirty="0">
                <a:latin typeface="Times New Roman" pitchFamily="18" charset="0"/>
                <a:cs typeface="Times New Roman" pitchFamily="18" charset="0"/>
              </a:rPr>
              <a:t> </a:t>
            </a:r>
            <a:r>
              <a:rPr sz="2000" spc="-25" dirty="0">
                <a:latin typeface="Times New Roman" pitchFamily="18" charset="0"/>
                <a:cs typeface="Times New Roman" pitchFamily="18" charset="0"/>
              </a:rPr>
              <a:t>time,</a:t>
            </a:r>
            <a:r>
              <a:rPr sz="2000" spc="-110" dirty="0">
                <a:latin typeface="Times New Roman" pitchFamily="18" charset="0"/>
                <a:cs typeface="Times New Roman" pitchFamily="18" charset="0"/>
              </a:rPr>
              <a:t> </a:t>
            </a:r>
            <a:r>
              <a:rPr sz="2000" spc="-90" dirty="0">
                <a:latin typeface="Times New Roman" pitchFamily="18" charset="0"/>
                <a:cs typeface="Times New Roman" pitchFamily="18" charset="0"/>
              </a:rPr>
              <a:t>and </a:t>
            </a:r>
            <a:r>
              <a:rPr sz="2000" spc="-65" dirty="0">
                <a:latin typeface="Times New Roman" pitchFamily="18" charset="0"/>
                <a:cs typeface="Times New Roman" pitchFamily="18" charset="0"/>
              </a:rPr>
              <a:t>higher</a:t>
            </a:r>
            <a:r>
              <a:rPr sz="2000" spc="-95" dirty="0">
                <a:latin typeface="Times New Roman" pitchFamily="18" charset="0"/>
                <a:cs typeface="Times New Roman" pitchFamily="18" charset="0"/>
              </a:rPr>
              <a:t> </a:t>
            </a:r>
            <a:r>
              <a:rPr sz="2000" spc="-35" dirty="0">
                <a:latin typeface="Times New Roman" pitchFamily="18" charset="0"/>
                <a:cs typeface="Times New Roman" pitchFamily="18" charset="0"/>
              </a:rPr>
              <a:t>quality</a:t>
            </a:r>
            <a:r>
              <a:rPr sz="2000" spc="-100" dirty="0">
                <a:latin typeface="Times New Roman" pitchFamily="18" charset="0"/>
                <a:cs typeface="Times New Roman" pitchFamily="18" charset="0"/>
              </a:rPr>
              <a:t> </a:t>
            </a:r>
            <a:r>
              <a:rPr sz="2000" spc="-5" dirty="0">
                <a:latin typeface="Times New Roman" pitchFamily="18" charset="0"/>
                <a:cs typeface="Times New Roman" pitchFamily="18" charset="0"/>
              </a:rPr>
              <a:t>of</a:t>
            </a:r>
            <a:r>
              <a:rPr sz="2000" spc="-110" dirty="0">
                <a:latin typeface="Times New Roman" pitchFamily="18" charset="0"/>
                <a:cs typeface="Times New Roman" pitchFamily="18" charset="0"/>
              </a:rPr>
              <a:t> </a:t>
            </a:r>
            <a:r>
              <a:rPr sz="2000" spc="-90" dirty="0">
                <a:latin typeface="Times New Roman" pitchFamily="18" charset="0"/>
                <a:cs typeface="Times New Roman" pitchFamily="18" charset="0"/>
              </a:rPr>
              <a:t>service</a:t>
            </a:r>
            <a:r>
              <a:rPr sz="2000" spc="-105" dirty="0">
                <a:latin typeface="Times New Roman" pitchFamily="18" charset="0"/>
                <a:cs typeface="Times New Roman" pitchFamily="18" charset="0"/>
              </a:rPr>
              <a:t> </a:t>
            </a:r>
            <a:r>
              <a:rPr sz="2000" spc="-30" dirty="0">
                <a:latin typeface="Times New Roman" pitchFamily="18" charset="0"/>
                <a:cs typeface="Times New Roman" pitchFamily="18" charset="0"/>
              </a:rPr>
              <a:t>at</a:t>
            </a:r>
            <a:r>
              <a:rPr sz="2000" spc="-95" dirty="0">
                <a:latin typeface="Times New Roman" pitchFamily="18" charset="0"/>
                <a:cs typeface="Times New Roman" pitchFamily="18" charset="0"/>
              </a:rPr>
              <a:t> </a:t>
            </a:r>
            <a:r>
              <a:rPr sz="2000" spc="-35" dirty="0">
                <a:latin typeface="Times New Roman" pitchFamily="18" charset="0"/>
                <a:cs typeface="Times New Roman" pitchFamily="18" charset="0"/>
              </a:rPr>
              <a:t>lower  </a:t>
            </a:r>
            <a:r>
              <a:rPr sz="2000" spc="-80" dirty="0">
                <a:latin typeface="Times New Roman" pitchFamily="18" charset="0"/>
                <a:cs typeface="Times New Roman" pitchFamily="18" charset="0"/>
              </a:rPr>
              <a:t>cost.</a:t>
            </a:r>
            <a:endParaRPr sz="1900">
              <a:latin typeface="Times New Roman" pitchFamily="18" charset="0"/>
              <a:cs typeface="Times New Roman" pitchFamily="18" charset="0"/>
            </a:endParaRPr>
          </a:p>
          <a:p>
            <a:pPr marL="741045" indent="-285750" algn="just">
              <a:lnSpc>
                <a:spcPct val="100000"/>
              </a:lnSpc>
              <a:spcBef>
                <a:spcPts val="360"/>
              </a:spcBef>
              <a:buFont typeface="Arial"/>
              <a:buChar char="–"/>
              <a:tabLst>
                <a:tab pos="740410" algn="l"/>
                <a:tab pos="741045" algn="l"/>
              </a:tabLst>
            </a:pPr>
            <a:r>
              <a:rPr b="1" spc="-95" dirty="0">
                <a:latin typeface="Times New Roman" pitchFamily="18" charset="0"/>
                <a:cs typeface="Times New Roman" pitchFamily="18" charset="0"/>
              </a:rPr>
              <a:t>Marketing</a:t>
            </a:r>
          </a:p>
          <a:p>
            <a:pPr marL="1141095" lvl="1" indent="-228600" algn="just">
              <a:lnSpc>
                <a:spcPct val="100000"/>
              </a:lnSpc>
              <a:spcBef>
                <a:spcPts val="350"/>
              </a:spcBef>
              <a:buChar char="•"/>
              <a:tabLst>
                <a:tab pos="1140460" algn="l"/>
                <a:tab pos="1141095" algn="l"/>
              </a:tabLst>
            </a:pPr>
            <a:r>
              <a:rPr sz="1900" b="1" spc="-225" dirty="0">
                <a:latin typeface="Times New Roman" pitchFamily="18" charset="0"/>
                <a:cs typeface="Times New Roman" pitchFamily="18" charset="0"/>
              </a:rPr>
              <a:t>CRM </a:t>
            </a:r>
            <a:r>
              <a:rPr sz="1900" b="1" spc="-130" dirty="0">
                <a:latin typeface="Times New Roman" pitchFamily="18" charset="0"/>
                <a:cs typeface="Times New Roman" pitchFamily="18" charset="0"/>
              </a:rPr>
              <a:t>systems </a:t>
            </a:r>
            <a:r>
              <a:rPr sz="1900" b="1" spc="-45" dirty="0">
                <a:latin typeface="Times New Roman" pitchFamily="18" charset="0"/>
                <a:cs typeface="Times New Roman" pitchFamily="18" charset="0"/>
              </a:rPr>
              <a:t>support </a:t>
            </a:r>
            <a:r>
              <a:rPr sz="1900" b="1" spc="-50" dirty="0">
                <a:latin typeface="Times New Roman" pitchFamily="18" charset="0"/>
                <a:cs typeface="Times New Roman" pitchFamily="18" charset="0"/>
              </a:rPr>
              <a:t>direct-marketing </a:t>
            </a:r>
            <a:r>
              <a:rPr sz="1900" b="1" spc="-110" dirty="0">
                <a:latin typeface="Times New Roman" pitchFamily="18" charset="0"/>
                <a:cs typeface="Times New Roman" pitchFamily="18" charset="0"/>
              </a:rPr>
              <a:t>campaigns</a:t>
            </a:r>
            <a:r>
              <a:rPr sz="1900" b="1" spc="-120" dirty="0">
                <a:latin typeface="Times New Roman" pitchFamily="18" charset="0"/>
                <a:cs typeface="Times New Roman" pitchFamily="18" charset="0"/>
              </a:rPr>
              <a:t> </a:t>
            </a:r>
            <a:r>
              <a:rPr sz="1900" b="1" spc="-60" dirty="0">
                <a:latin typeface="Times New Roman" pitchFamily="18" charset="0"/>
                <a:cs typeface="Times New Roman" pitchFamily="18" charset="0"/>
              </a:rPr>
              <a:t>by:</a:t>
            </a:r>
            <a:endParaRPr sz="1900" b="1">
              <a:latin typeface="Times New Roman" pitchFamily="18" charset="0"/>
              <a:cs typeface="Times New Roman" pitchFamily="18" charset="0"/>
            </a:endParaRPr>
          </a:p>
          <a:p>
            <a:pPr marL="1369695" algn="just">
              <a:lnSpc>
                <a:spcPts val="2165"/>
              </a:lnSpc>
              <a:spcBef>
                <a:spcPts val="325"/>
              </a:spcBef>
              <a:tabLst>
                <a:tab pos="1652270" algn="l"/>
              </a:tabLst>
            </a:pPr>
            <a:r>
              <a:rPr sz="2000" spc="-55" smtClean="0">
                <a:latin typeface="Times New Roman" pitchFamily="18" charset="0"/>
                <a:cs typeface="Times New Roman" pitchFamily="18" charset="0"/>
              </a:rPr>
              <a:t>providing </a:t>
            </a:r>
            <a:r>
              <a:rPr sz="2000" spc="-60" dirty="0">
                <a:latin typeface="Times New Roman" pitchFamily="18" charset="0"/>
                <a:cs typeface="Times New Roman" pitchFamily="18" charset="0"/>
              </a:rPr>
              <a:t>capabilities </a:t>
            </a:r>
            <a:r>
              <a:rPr sz="2000" spc="-10" dirty="0">
                <a:latin typeface="Times New Roman" pitchFamily="18" charset="0"/>
                <a:cs typeface="Times New Roman" pitchFamily="18" charset="0"/>
              </a:rPr>
              <a:t>for</a:t>
            </a:r>
            <a:r>
              <a:rPr sz="2000" spc="-370" dirty="0">
                <a:latin typeface="Times New Roman" pitchFamily="18" charset="0"/>
                <a:cs typeface="Times New Roman" pitchFamily="18" charset="0"/>
              </a:rPr>
              <a:t> </a:t>
            </a:r>
            <a:r>
              <a:rPr sz="2000" spc="-55" dirty="0">
                <a:latin typeface="Times New Roman" pitchFamily="18" charset="0"/>
                <a:cs typeface="Times New Roman" pitchFamily="18" charset="0"/>
              </a:rPr>
              <a:t>capturing </a:t>
            </a:r>
            <a:r>
              <a:rPr sz="2000" spc="-70" dirty="0">
                <a:latin typeface="Times New Roman" pitchFamily="18" charset="0"/>
                <a:cs typeface="Times New Roman" pitchFamily="18" charset="0"/>
              </a:rPr>
              <a:t>prospect </a:t>
            </a:r>
            <a:r>
              <a:rPr sz="2000" spc="-90" dirty="0">
                <a:latin typeface="Times New Roman" pitchFamily="18" charset="0"/>
                <a:cs typeface="Times New Roman" pitchFamily="18" charset="0"/>
              </a:rPr>
              <a:t>and </a:t>
            </a:r>
            <a:r>
              <a:rPr sz="2000" spc="-75" dirty="0">
                <a:latin typeface="Times New Roman" pitchFamily="18" charset="0"/>
                <a:cs typeface="Times New Roman" pitchFamily="18" charset="0"/>
              </a:rPr>
              <a:t>customer </a:t>
            </a:r>
            <a:r>
              <a:rPr sz="2000" spc="-70" dirty="0">
                <a:latin typeface="Times New Roman" pitchFamily="18" charset="0"/>
                <a:cs typeface="Times New Roman" pitchFamily="18" charset="0"/>
              </a:rPr>
              <a:t>data,</a:t>
            </a:r>
          </a:p>
          <a:p>
            <a:pPr marL="1598295" algn="just">
              <a:lnSpc>
                <a:spcPts val="2165"/>
              </a:lnSpc>
            </a:pPr>
            <a:r>
              <a:rPr sz="2000" spc="-85" dirty="0">
                <a:latin typeface="Times New Roman" pitchFamily="18" charset="0"/>
                <a:cs typeface="Times New Roman" pitchFamily="18" charset="0"/>
              </a:rPr>
              <a:t>scheduling </a:t>
            </a:r>
            <a:r>
              <a:rPr sz="2000" spc="-90" dirty="0">
                <a:latin typeface="Times New Roman" pitchFamily="18" charset="0"/>
                <a:cs typeface="Times New Roman" pitchFamily="18" charset="0"/>
              </a:rPr>
              <a:t>and </a:t>
            </a:r>
            <a:r>
              <a:rPr sz="2000" spc="-65" dirty="0">
                <a:latin typeface="Times New Roman" pitchFamily="18" charset="0"/>
                <a:cs typeface="Times New Roman" pitchFamily="18" charset="0"/>
              </a:rPr>
              <a:t>tracking </a:t>
            </a:r>
            <a:r>
              <a:rPr sz="2000" spc="-50" dirty="0">
                <a:latin typeface="Times New Roman" pitchFamily="18" charset="0"/>
                <a:cs typeface="Times New Roman" pitchFamily="18" charset="0"/>
              </a:rPr>
              <a:t>direct-marketing </a:t>
            </a:r>
            <a:r>
              <a:rPr sz="2000" spc="-75" dirty="0">
                <a:latin typeface="Times New Roman" pitchFamily="18" charset="0"/>
                <a:cs typeface="Times New Roman" pitchFamily="18" charset="0"/>
              </a:rPr>
              <a:t>mailings </a:t>
            </a:r>
            <a:r>
              <a:rPr sz="2000" spc="-15" dirty="0">
                <a:latin typeface="Times New Roman" pitchFamily="18" charset="0"/>
                <a:cs typeface="Times New Roman" pitchFamily="18" charset="0"/>
              </a:rPr>
              <a:t>or</a:t>
            </a:r>
            <a:r>
              <a:rPr sz="2000" spc="-295" dirty="0">
                <a:latin typeface="Times New Roman" pitchFamily="18" charset="0"/>
                <a:cs typeface="Times New Roman" pitchFamily="18" charset="0"/>
              </a:rPr>
              <a:t> </a:t>
            </a:r>
            <a:r>
              <a:rPr sz="2000" spc="-60">
                <a:latin typeface="Times New Roman" pitchFamily="18" charset="0"/>
                <a:cs typeface="Times New Roman" pitchFamily="18" charset="0"/>
              </a:rPr>
              <a:t>e-mail</a:t>
            </a:r>
            <a:r>
              <a:rPr sz="2000" spc="-60" smtClean="0">
                <a:latin typeface="Times New Roman" pitchFamily="18" charset="0"/>
                <a:cs typeface="Times New Roman" pitchFamily="18" charset="0"/>
              </a:rPr>
              <a:t>,</a:t>
            </a:r>
            <a:endParaRPr lang="en-US" sz="2000" spc="-60" dirty="0" smtClean="0">
              <a:latin typeface="Times New Roman" pitchFamily="18" charset="0"/>
              <a:cs typeface="Times New Roman" pitchFamily="18" charset="0"/>
            </a:endParaRPr>
          </a:p>
          <a:p>
            <a:pPr marL="1598295" algn="just">
              <a:lnSpc>
                <a:spcPts val="2165"/>
              </a:lnSpc>
              <a:buNone/>
            </a:pPr>
            <a:endParaRPr sz="1800" spc="-60" dirty="0">
              <a:latin typeface="Times New Roman" pitchFamily="18" charset="0"/>
              <a:cs typeface="Times New Roman" pitchFamily="18" charset="0"/>
            </a:endParaRPr>
          </a:p>
          <a:p>
            <a:pPr marL="1141095" marR="5080" lvl="1" indent="-228600" algn="just">
              <a:lnSpc>
                <a:spcPts val="1820"/>
              </a:lnSpc>
              <a:spcBef>
                <a:spcPts val="635"/>
              </a:spcBef>
              <a:buChar char="•"/>
              <a:tabLst>
                <a:tab pos="1140460" algn="l"/>
                <a:tab pos="1141095" algn="l"/>
              </a:tabLst>
            </a:pPr>
            <a:r>
              <a:rPr sz="2400" spc="-45" dirty="0">
                <a:latin typeface="Times New Roman" pitchFamily="18" charset="0"/>
                <a:cs typeface="Times New Roman" pitchFamily="18" charset="0"/>
              </a:rPr>
              <a:t>tools </a:t>
            </a:r>
            <a:r>
              <a:rPr sz="2400" spc="-10" dirty="0">
                <a:latin typeface="Times New Roman" pitchFamily="18" charset="0"/>
                <a:cs typeface="Times New Roman" pitchFamily="18" charset="0"/>
              </a:rPr>
              <a:t>for </a:t>
            </a:r>
            <a:r>
              <a:rPr sz="2400" spc="-100" dirty="0">
                <a:latin typeface="Times New Roman" pitchFamily="18" charset="0"/>
                <a:cs typeface="Times New Roman" pitchFamily="18" charset="0"/>
              </a:rPr>
              <a:t>analyzing </a:t>
            </a:r>
            <a:r>
              <a:rPr sz="2400" spc="-65" dirty="0">
                <a:latin typeface="Times New Roman" pitchFamily="18" charset="0"/>
                <a:cs typeface="Times New Roman" pitchFamily="18" charset="0"/>
              </a:rPr>
              <a:t>marketing </a:t>
            </a:r>
            <a:r>
              <a:rPr sz="2400" spc="-90" dirty="0">
                <a:latin typeface="Times New Roman" pitchFamily="18" charset="0"/>
                <a:cs typeface="Times New Roman" pitchFamily="18" charset="0"/>
              </a:rPr>
              <a:t>and </a:t>
            </a:r>
            <a:r>
              <a:rPr sz="2400" spc="-70" dirty="0">
                <a:latin typeface="Times New Roman" pitchFamily="18" charset="0"/>
                <a:cs typeface="Times New Roman" pitchFamily="18" charset="0"/>
              </a:rPr>
              <a:t>customer data, </a:t>
            </a:r>
            <a:r>
              <a:rPr sz="2400" spc="-35" dirty="0">
                <a:latin typeface="Times New Roman" pitchFamily="18" charset="0"/>
                <a:cs typeface="Times New Roman" pitchFamily="18" charset="0"/>
              </a:rPr>
              <a:t>identifying</a:t>
            </a:r>
            <a:r>
              <a:rPr sz="2400" spc="-350" dirty="0">
                <a:latin typeface="Times New Roman" pitchFamily="18" charset="0"/>
                <a:cs typeface="Times New Roman" pitchFamily="18" charset="0"/>
              </a:rPr>
              <a:t> </a:t>
            </a:r>
            <a:r>
              <a:rPr sz="2400" spc="-30" dirty="0">
                <a:latin typeface="Times New Roman" pitchFamily="18" charset="0"/>
                <a:cs typeface="Times New Roman" pitchFamily="18" charset="0"/>
              </a:rPr>
              <a:t>profitable  </a:t>
            </a:r>
            <a:r>
              <a:rPr sz="2400" spc="-90" dirty="0">
                <a:latin typeface="Times New Roman" pitchFamily="18" charset="0"/>
                <a:cs typeface="Times New Roman" pitchFamily="18" charset="0"/>
              </a:rPr>
              <a:t>and </a:t>
            </a:r>
            <a:r>
              <a:rPr sz="2400" spc="-35" dirty="0">
                <a:latin typeface="Times New Roman" pitchFamily="18" charset="0"/>
                <a:cs typeface="Times New Roman" pitchFamily="18" charset="0"/>
              </a:rPr>
              <a:t>unprofitable </a:t>
            </a:r>
            <a:r>
              <a:rPr sz="2400" spc="-90" dirty="0">
                <a:latin typeface="Times New Roman" pitchFamily="18" charset="0"/>
                <a:cs typeface="Times New Roman" pitchFamily="18" charset="0"/>
              </a:rPr>
              <a:t>customers, designing </a:t>
            </a:r>
            <a:r>
              <a:rPr sz="2400" spc="-65" dirty="0">
                <a:latin typeface="Times New Roman" pitchFamily="18" charset="0"/>
                <a:cs typeface="Times New Roman" pitchFamily="18" charset="0"/>
              </a:rPr>
              <a:t>products </a:t>
            </a:r>
            <a:r>
              <a:rPr sz="2400" spc="-90" dirty="0">
                <a:latin typeface="Times New Roman" pitchFamily="18" charset="0"/>
                <a:cs typeface="Times New Roman" pitchFamily="18" charset="0"/>
              </a:rPr>
              <a:t>and </a:t>
            </a:r>
            <a:r>
              <a:rPr sz="2400" spc="-105" dirty="0">
                <a:latin typeface="Times New Roman" pitchFamily="18" charset="0"/>
                <a:cs typeface="Times New Roman" pitchFamily="18" charset="0"/>
              </a:rPr>
              <a:t>services </a:t>
            </a:r>
            <a:r>
              <a:rPr sz="2400" spc="15" dirty="0">
                <a:latin typeface="Times New Roman" pitchFamily="18" charset="0"/>
                <a:cs typeface="Times New Roman" pitchFamily="18" charset="0"/>
              </a:rPr>
              <a:t>to </a:t>
            </a:r>
            <a:r>
              <a:rPr sz="2400" spc="-75" dirty="0">
                <a:latin typeface="Times New Roman" pitchFamily="18" charset="0"/>
                <a:cs typeface="Times New Roman" pitchFamily="18" charset="0"/>
              </a:rPr>
              <a:t>satisfy  </a:t>
            </a:r>
            <a:r>
              <a:rPr sz="2400" spc="-80" dirty="0">
                <a:latin typeface="Times New Roman" pitchFamily="18" charset="0"/>
                <a:cs typeface="Times New Roman" pitchFamily="18" charset="0"/>
              </a:rPr>
              <a:t>specific </a:t>
            </a:r>
            <a:r>
              <a:rPr sz="2400" spc="-70" dirty="0">
                <a:latin typeface="Times New Roman" pitchFamily="18" charset="0"/>
                <a:cs typeface="Times New Roman" pitchFamily="18" charset="0"/>
              </a:rPr>
              <a:t>customer </a:t>
            </a:r>
            <a:r>
              <a:rPr sz="2400" spc="-114" dirty="0">
                <a:latin typeface="Times New Roman" pitchFamily="18" charset="0"/>
                <a:cs typeface="Times New Roman" pitchFamily="18" charset="0"/>
              </a:rPr>
              <a:t>needs </a:t>
            </a:r>
            <a:r>
              <a:rPr sz="2400" spc="-90" dirty="0">
                <a:latin typeface="Times New Roman" pitchFamily="18" charset="0"/>
                <a:cs typeface="Times New Roman" pitchFamily="18" charset="0"/>
              </a:rPr>
              <a:t>and </a:t>
            </a:r>
            <a:r>
              <a:rPr sz="2400" spc="-60" dirty="0">
                <a:latin typeface="Times New Roman" pitchFamily="18" charset="0"/>
                <a:cs typeface="Times New Roman" pitchFamily="18" charset="0"/>
              </a:rPr>
              <a:t>interests, </a:t>
            </a:r>
            <a:r>
              <a:rPr sz="2400" spc="-90" dirty="0">
                <a:latin typeface="Times New Roman" pitchFamily="18" charset="0"/>
                <a:cs typeface="Times New Roman" pitchFamily="18" charset="0"/>
              </a:rPr>
              <a:t>and </a:t>
            </a:r>
            <a:r>
              <a:rPr sz="2400" spc="-30" dirty="0">
                <a:latin typeface="Times New Roman" pitchFamily="18" charset="0"/>
                <a:cs typeface="Times New Roman" pitchFamily="18" charset="0"/>
              </a:rPr>
              <a:t>identifying </a:t>
            </a:r>
            <a:r>
              <a:rPr sz="2400" spc="-35" dirty="0">
                <a:latin typeface="Times New Roman" pitchFamily="18" charset="0"/>
                <a:cs typeface="Times New Roman" pitchFamily="18" charset="0"/>
              </a:rPr>
              <a:t>opportunities  </a:t>
            </a:r>
            <a:r>
              <a:rPr sz="2400" spc="-10" dirty="0">
                <a:latin typeface="Times New Roman" pitchFamily="18" charset="0"/>
                <a:cs typeface="Times New Roman" pitchFamily="18" charset="0"/>
              </a:rPr>
              <a:t>for</a:t>
            </a:r>
            <a:r>
              <a:rPr sz="2400" spc="-114" dirty="0">
                <a:latin typeface="Times New Roman" pitchFamily="18" charset="0"/>
                <a:cs typeface="Times New Roman" pitchFamily="18" charset="0"/>
              </a:rPr>
              <a:t> </a:t>
            </a:r>
            <a:r>
              <a:rPr sz="2400" b="1" spc="-160" dirty="0">
                <a:latin typeface="Times New Roman" pitchFamily="18" charset="0"/>
                <a:cs typeface="Times New Roman" pitchFamily="18" charset="0"/>
              </a:rPr>
              <a:t>cross-selling</a:t>
            </a:r>
            <a:r>
              <a:rPr sz="2400" spc="-160" dirty="0">
                <a:latin typeface="Times New Roman" pitchFamily="18" charset="0"/>
                <a:cs typeface="Times New Roman" pitchFamily="18" charset="0"/>
              </a:rPr>
              <a:t>.</a:t>
            </a:r>
            <a:endParaRPr sz="2400">
              <a:latin typeface="Times New Roman" pitchFamily="18" charset="0"/>
              <a:cs typeface="Times New Roman" pitchFamily="18" charset="0"/>
            </a:endParaRPr>
          </a:p>
        </p:txBody>
      </p:sp>
      <p:sp>
        <p:nvSpPr>
          <p:cNvPr id="3" name="object 3"/>
          <p:cNvSpPr txBox="1">
            <a:spLocks noGrp="1"/>
          </p:cNvSpPr>
          <p:nvPr>
            <p:ph type="title"/>
          </p:nvPr>
        </p:nvSpPr>
        <p:spPr>
          <a:xfrm>
            <a:off x="1220977" y="228600"/>
            <a:ext cx="6701790" cy="874598"/>
          </a:xfrm>
          <a:prstGeom prst="rect">
            <a:avLst/>
          </a:prstGeom>
        </p:spPr>
        <p:txBody>
          <a:bodyPr vert="horz" wrap="square" lIns="0" tIns="12700" rIns="0" bIns="0" rtlCol="0">
            <a:spAutoFit/>
          </a:bodyPr>
          <a:lstStyle/>
          <a:p>
            <a:pPr marL="12700" algn="ctr">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00400" y="1895500"/>
            <a:ext cx="5867400" cy="390867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85800" y="1295400"/>
            <a:ext cx="2362200" cy="4157548"/>
          </a:xfrm>
          <a:prstGeom prst="rect">
            <a:avLst/>
          </a:prstGeom>
        </p:spPr>
        <p:txBody>
          <a:bodyPr vert="horz" wrap="square" lIns="0" tIns="12700" rIns="0" bIns="0" rtlCol="0">
            <a:spAutoFit/>
          </a:bodyPr>
          <a:lstStyle/>
          <a:p>
            <a:pPr marL="12700" marR="5080">
              <a:lnSpc>
                <a:spcPct val="100000"/>
              </a:lnSpc>
              <a:spcBef>
                <a:spcPts val="100"/>
              </a:spcBef>
            </a:pPr>
            <a:r>
              <a:rPr sz="1800" b="1" spc="-150" dirty="0">
                <a:latin typeface="Arial"/>
                <a:cs typeface="Arial"/>
              </a:rPr>
              <a:t>HOW </a:t>
            </a:r>
            <a:r>
              <a:rPr sz="1800" b="1" spc="-190" dirty="0">
                <a:latin typeface="Arial"/>
                <a:cs typeface="Arial"/>
              </a:rPr>
              <a:t>CRM </a:t>
            </a:r>
            <a:r>
              <a:rPr sz="1800" b="1" spc="-270" dirty="0">
                <a:latin typeface="Arial"/>
                <a:cs typeface="Arial"/>
              </a:rPr>
              <a:t>SYSTEMS  </a:t>
            </a:r>
            <a:r>
              <a:rPr sz="1800" b="1" spc="-240" dirty="0">
                <a:latin typeface="Arial"/>
                <a:cs typeface="Arial"/>
              </a:rPr>
              <a:t>SUPPORT</a:t>
            </a:r>
            <a:r>
              <a:rPr sz="1800" b="1" spc="-165" dirty="0">
                <a:latin typeface="Arial"/>
                <a:cs typeface="Arial"/>
              </a:rPr>
              <a:t> </a:t>
            </a:r>
            <a:r>
              <a:rPr sz="1800" b="1" spc="-185" dirty="0">
                <a:latin typeface="Arial"/>
                <a:cs typeface="Arial"/>
              </a:rPr>
              <a:t>MARKETING</a:t>
            </a:r>
            <a:endParaRPr sz="1800">
              <a:latin typeface="Arial"/>
              <a:cs typeface="Arial"/>
            </a:endParaRPr>
          </a:p>
          <a:p>
            <a:pPr>
              <a:lnSpc>
                <a:spcPct val="100000"/>
              </a:lnSpc>
              <a:spcBef>
                <a:spcPts val="55"/>
              </a:spcBef>
            </a:pPr>
            <a:endParaRPr sz="1650">
              <a:latin typeface="Times New Roman"/>
              <a:cs typeface="Times New Roman"/>
            </a:endParaRPr>
          </a:p>
          <a:p>
            <a:pPr marL="12700" marR="70485">
              <a:lnSpc>
                <a:spcPct val="100000"/>
              </a:lnSpc>
            </a:pPr>
            <a:r>
              <a:rPr spc="-70" dirty="0">
                <a:latin typeface="Arial"/>
                <a:cs typeface="Arial"/>
              </a:rPr>
              <a:t>Customer </a:t>
            </a:r>
            <a:r>
              <a:rPr spc="-35" dirty="0">
                <a:latin typeface="Arial"/>
                <a:cs typeface="Arial"/>
              </a:rPr>
              <a:t>relationship  </a:t>
            </a:r>
            <a:r>
              <a:rPr spc="-60" dirty="0">
                <a:latin typeface="Arial"/>
                <a:cs typeface="Arial"/>
              </a:rPr>
              <a:t>management </a:t>
            </a:r>
            <a:r>
              <a:rPr spc="-40" dirty="0">
                <a:latin typeface="Arial"/>
                <a:cs typeface="Arial"/>
              </a:rPr>
              <a:t>software  </a:t>
            </a:r>
            <a:r>
              <a:rPr spc="-55" dirty="0">
                <a:latin typeface="Arial"/>
                <a:cs typeface="Arial"/>
              </a:rPr>
              <a:t>provides </a:t>
            </a:r>
            <a:r>
              <a:rPr spc="-100" dirty="0">
                <a:latin typeface="Arial"/>
                <a:cs typeface="Arial"/>
              </a:rPr>
              <a:t>a </a:t>
            </a:r>
            <a:r>
              <a:rPr spc="-65" dirty="0">
                <a:latin typeface="Arial"/>
                <a:cs typeface="Arial"/>
              </a:rPr>
              <a:t>single </a:t>
            </a:r>
            <a:r>
              <a:rPr spc="-15" dirty="0">
                <a:latin typeface="Arial"/>
                <a:cs typeface="Arial"/>
              </a:rPr>
              <a:t>point </a:t>
            </a:r>
            <a:r>
              <a:rPr spc="-10" dirty="0">
                <a:latin typeface="Arial"/>
                <a:cs typeface="Arial"/>
              </a:rPr>
              <a:t>for  </a:t>
            </a:r>
            <a:r>
              <a:rPr spc="-85" dirty="0">
                <a:latin typeface="Arial"/>
                <a:cs typeface="Arial"/>
              </a:rPr>
              <a:t>users </a:t>
            </a:r>
            <a:r>
              <a:rPr spc="10" dirty="0">
                <a:latin typeface="Arial"/>
                <a:cs typeface="Arial"/>
              </a:rPr>
              <a:t>to </a:t>
            </a:r>
            <a:r>
              <a:rPr spc="-85" dirty="0">
                <a:latin typeface="Arial"/>
                <a:cs typeface="Arial"/>
              </a:rPr>
              <a:t>manage </a:t>
            </a:r>
            <a:r>
              <a:rPr spc="-60" dirty="0">
                <a:latin typeface="Arial"/>
                <a:cs typeface="Arial"/>
              </a:rPr>
              <a:t>and </a:t>
            </a:r>
            <a:r>
              <a:rPr spc="-55" dirty="0">
                <a:latin typeface="Arial"/>
                <a:cs typeface="Arial"/>
              </a:rPr>
              <a:t>evaluate  </a:t>
            </a:r>
            <a:r>
              <a:rPr spc="-45" dirty="0">
                <a:latin typeface="Arial"/>
                <a:cs typeface="Arial"/>
              </a:rPr>
              <a:t>marketing </a:t>
            </a:r>
            <a:r>
              <a:rPr spc="-75" dirty="0">
                <a:latin typeface="Arial"/>
                <a:cs typeface="Arial"/>
              </a:rPr>
              <a:t>campaigns </a:t>
            </a:r>
            <a:r>
              <a:rPr spc="-90" dirty="0">
                <a:latin typeface="Arial"/>
                <a:cs typeface="Arial"/>
              </a:rPr>
              <a:t>across  </a:t>
            </a:r>
            <a:r>
              <a:rPr spc="-15" dirty="0">
                <a:latin typeface="Arial"/>
                <a:cs typeface="Arial"/>
              </a:rPr>
              <a:t>multiple </a:t>
            </a:r>
            <a:r>
              <a:rPr spc="-65" dirty="0">
                <a:latin typeface="Arial"/>
                <a:cs typeface="Arial"/>
              </a:rPr>
              <a:t>channels, </a:t>
            </a:r>
            <a:r>
              <a:rPr spc="-40" dirty="0">
                <a:latin typeface="Arial"/>
                <a:cs typeface="Arial"/>
              </a:rPr>
              <a:t>including</a:t>
            </a:r>
            <a:r>
              <a:rPr spc="-100" dirty="0">
                <a:latin typeface="Arial"/>
                <a:cs typeface="Arial"/>
              </a:rPr>
              <a:t> </a:t>
            </a:r>
            <a:r>
              <a:rPr spc="-55" dirty="0">
                <a:latin typeface="Arial"/>
                <a:cs typeface="Arial"/>
              </a:rPr>
              <a:t>e-  </a:t>
            </a:r>
            <a:r>
              <a:rPr spc="-35" dirty="0">
                <a:latin typeface="Arial"/>
                <a:cs typeface="Arial"/>
              </a:rPr>
              <a:t>mail, </a:t>
            </a:r>
            <a:r>
              <a:rPr spc="-25" dirty="0">
                <a:latin typeface="Arial"/>
                <a:cs typeface="Arial"/>
              </a:rPr>
              <a:t>direct </a:t>
            </a:r>
            <a:r>
              <a:rPr spc="-35" dirty="0">
                <a:latin typeface="Arial"/>
                <a:cs typeface="Arial"/>
              </a:rPr>
              <a:t>mail, telephone,  </a:t>
            </a:r>
            <a:r>
              <a:rPr spc="-15" dirty="0">
                <a:latin typeface="Arial"/>
                <a:cs typeface="Arial"/>
              </a:rPr>
              <a:t>the </a:t>
            </a:r>
            <a:r>
              <a:rPr spc="-70" dirty="0">
                <a:latin typeface="Arial"/>
                <a:cs typeface="Arial"/>
              </a:rPr>
              <a:t>Web, </a:t>
            </a:r>
            <a:r>
              <a:rPr spc="-60" dirty="0">
                <a:latin typeface="Arial"/>
                <a:cs typeface="Arial"/>
              </a:rPr>
              <a:t>and </a:t>
            </a:r>
            <a:r>
              <a:rPr spc="-55" dirty="0">
                <a:latin typeface="Arial"/>
                <a:cs typeface="Arial"/>
              </a:rPr>
              <a:t>wireless  </a:t>
            </a:r>
            <a:r>
              <a:rPr spc="-100" dirty="0">
                <a:latin typeface="Arial"/>
                <a:cs typeface="Arial"/>
              </a:rPr>
              <a:t>messages.</a:t>
            </a:r>
            <a:endParaRPr>
              <a:latin typeface="Arial"/>
              <a:cs typeface="Arial"/>
            </a:endParaRPr>
          </a:p>
        </p:txBody>
      </p:sp>
      <p:sp>
        <p:nvSpPr>
          <p:cNvPr id="4" name="object 4"/>
          <p:cNvSpPr txBox="1">
            <a:spLocks noGrp="1"/>
          </p:cNvSpPr>
          <p:nvPr>
            <p:ph type="title"/>
          </p:nvPr>
        </p:nvSpPr>
        <p:spPr>
          <a:xfrm>
            <a:off x="1220977" y="474980"/>
            <a:ext cx="6701790" cy="452755"/>
          </a:xfrm>
          <a:prstGeom prst="rect">
            <a:avLst/>
          </a:prstGeom>
        </p:spPr>
        <p:txBody>
          <a:bodyPr vert="horz" wrap="square" lIns="0" tIns="12700" rIns="0" bIns="0" rtlCol="0">
            <a:spAutoFit/>
          </a:bodyPr>
          <a:lstStyle/>
          <a:p>
            <a:pPr marL="12700">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89273" y="1600200"/>
            <a:ext cx="5249799" cy="469582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07340" y="1219200"/>
            <a:ext cx="3121660" cy="4629472"/>
          </a:xfrm>
          <a:prstGeom prst="rect">
            <a:avLst/>
          </a:prstGeom>
        </p:spPr>
        <p:txBody>
          <a:bodyPr vert="horz" wrap="square" lIns="0" tIns="12700" rIns="0" bIns="0" rtlCol="0">
            <a:spAutoFit/>
          </a:bodyPr>
          <a:lstStyle/>
          <a:p>
            <a:pPr marL="12700">
              <a:lnSpc>
                <a:spcPct val="100000"/>
              </a:lnSpc>
              <a:spcBef>
                <a:spcPts val="100"/>
              </a:spcBef>
            </a:pPr>
            <a:r>
              <a:rPr sz="2800" b="1" spc="-190" dirty="0">
                <a:latin typeface="Arial"/>
                <a:cs typeface="Arial"/>
              </a:rPr>
              <a:t>CRM </a:t>
            </a:r>
            <a:r>
              <a:rPr sz="2800" b="1" spc="-250" dirty="0">
                <a:latin typeface="Arial"/>
                <a:cs typeface="Arial"/>
              </a:rPr>
              <a:t>SOFTWARE</a:t>
            </a:r>
            <a:r>
              <a:rPr sz="2800" b="1" spc="-70" dirty="0">
                <a:latin typeface="Arial"/>
                <a:cs typeface="Arial"/>
              </a:rPr>
              <a:t> </a:t>
            </a:r>
            <a:r>
              <a:rPr sz="2800" b="1" spc="-229" dirty="0">
                <a:latin typeface="Arial"/>
                <a:cs typeface="Arial"/>
              </a:rPr>
              <a:t>CAPABILITIES</a:t>
            </a:r>
            <a:endParaRPr sz="2800">
              <a:latin typeface="Arial"/>
              <a:cs typeface="Arial"/>
            </a:endParaRPr>
          </a:p>
          <a:p>
            <a:pPr>
              <a:lnSpc>
                <a:spcPct val="100000"/>
              </a:lnSpc>
              <a:spcBef>
                <a:spcPts val="10"/>
              </a:spcBef>
            </a:pPr>
            <a:endParaRPr sz="2800">
              <a:latin typeface="Times New Roman"/>
              <a:cs typeface="Times New Roman"/>
            </a:endParaRPr>
          </a:p>
          <a:p>
            <a:pPr marL="88900" marR="557530">
              <a:lnSpc>
                <a:spcPct val="100000"/>
              </a:lnSpc>
            </a:pPr>
            <a:r>
              <a:rPr spc="-95" dirty="0">
                <a:latin typeface="Arial"/>
                <a:cs typeface="Arial"/>
              </a:rPr>
              <a:t>The </a:t>
            </a:r>
            <a:r>
              <a:rPr spc="-30" dirty="0">
                <a:latin typeface="Arial"/>
                <a:cs typeface="Arial"/>
              </a:rPr>
              <a:t>major </a:t>
            </a:r>
            <a:r>
              <a:rPr spc="-155" dirty="0">
                <a:latin typeface="Arial"/>
                <a:cs typeface="Arial"/>
              </a:rPr>
              <a:t>CRM </a:t>
            </a:r>
            <a:r>
              <a:rPr spc="-40" dirty="0">
                <a:latin typeface="Arial"/>
                <a:cs typeface="Arial"/>
              </a:rPr>
              <a:t>software  </a:t>
            </a:r>
            <a:r>
              <a:rPr spc="-45" dirty="0">
                <a:latin typeface="Arial"/>
                <a:cs typeface="Arial"/>
              </a:rPr>
              <a:t>products </a:t>
            </a:r>
            <a:r>
              <a:rPr spc="-35" dirty="0">
                <a:latin typeface="Arial"/>
                <a:cs typeface="Arial"/>
              </a:rPr>
              <a:t>support </a:t>
            </a:r>
            <a:r>
              <a:rPr spc="-85" dirty="0">
                <a:latin typeface="Arial"/>
                <a:cs typeface="Arial"/>
              </a:rPr>
              <a:t>business  </a:t>
            </a:r>
            <a:r>
              <a:rPr spc="-90" dirty="0">
                <a:latin typeface="Arial"/>
                <a:cs typeface="Arial"/>
              </a:rPr>
              <a:t>processes </a:t>
            </a:r>
            <a:r>
              <a:rPr spc="-15" dirty="0">
                <a:latin typeface="Arial"/>
                <a:cs typeface="Arial"/>
              </a:rPr>
              <a:t>in </a:t>
            </a:r>
            <a:r>
              <a:rPr spc="-85" dirty="0">
                <a:latin typeface="Arial"/>
                <a:cs typeface="Arial"/>
              </a:rPr>
              <a:t>sales, </a:t>
            </a:r>
            <a:r>
              <a:rPr spc="-60" dirty="0">
                <a:latin typeface="Arial"/>
                <a:cs typeface="Arial"/>
              </a:rPr>
              <a:t>service, and  </a:t>
            </a:r>
            <a:r>
              <a:rPr spc="-40" dirty="0">
                <a:latin typeface="Arial"/>
                <a:cs typeface="Arial"/>
              </a:rPr>
              <a:t>marketing, </a:t>
            </a:r>
            <a:r>
              <a:rPr spc="-35" dirty="0">
                <a:latin typeface="Arial"/>
                <a:cs typeface="Arial"/>
              </a:rPr>
              <a:t>integrating </a:t>
            </a:r>
            <a:r>
              <a:rPr spc="-50" dirty="0">
                <a:latin typeface="Arial"/>
                <a:cs typeface="Arial"/>
              </a:rPr>
              <a:t>customer  </a:t>
            </a:r>
            <a:r>
              <a:rPr spc="-20" dirty="0">
                <a:latin typeface="Arial"/>
                <a:cs typeface="Arial"/>
              </a:rPr>
              <a:t>information </a:t>
            </a:r>
            <a:r>
              <a:rPr spc="-15" dirty="0">
                <a:latin typeface="Arial"/>
                <a:cs typeface="Arial"/>
              </a:rPr>
              <a:t>from </a:t>
            </a:r>
            <a:r>
              <a:rPr spc="-70" dirty="0">
                <a:latin typeface="Arial"/>
                <a:cs typeface="Arial"/>
              </a:rPr>
              <a:t>many </a:t>
            </a:r>
            <a:r>
              <a:rPr spc="-20" dirty="0">
                <a:latin typeface="Arial"/>
                <a:cs typeface="Arial"/>
              </a:rPr>
              <a:t>different  </a:t>
            </a:r>
            <a:r>
              <a:rPr spc="-75" dirty="0">
                <a:latin typeface="Arial"/>
                <a:cs typeface="Arial"/>
              </a:rPr>
              <a:t>sources. </a:t>
            </a:r>
            <a:r>
              <a:rPr spc="-50" dirty="0">
                <a:latin typeface="Arial"/>
                <a:cs typeface="Arial"/>
              </a:rPr>
              <a:t>Included </a:t>
            </a:r>
            <a:r>
              <a:rPr spc="-60" dirty="0">
                <a:latin typeface="Arial"/>
                <a:cs typeface="Arial"/>
              </a:rPr>
              <a:t>are </a:t>
            </a:r>
            <a:r>
              <a:rPr spc="-35" dirty="0">
                <a:latin typeface="Arial"/>
                <a:cs typeface="Arial"/>
              </a:rPr>
              <a:t>support </a:t>
            </a:r>
            <a:r>
              <a:rPr spc="-10" dirty="0">
                <a:latin typeface="Arial"/>
                <a:cs typeface="Arial"/>
              </a:rPr>
              <a:t>for  </a:t>
            </a:r>
            <a:r>
              <a:rPr spc="-15" dirty="0">
                <a:latin typeface="Arial"/>
                <a:cs typeface="Arial"/>
              </a:rPr>
              <a:t>both the </a:t>
            </a:r>
            <a:r>
              <a:rPr spc="-35" dirty="0">
                <a:latin typeface="Arial"/>
                <a:cs typeface="Arial"/>
              </a:rPr>
              <a:t>operational </a:t>
            </a:r>
            <a:r>
              <a:rPr spc="-60" dirty="0">
                <a:latin typeface="Arial"/>
                <a:cs typeface="Arial"/>
              </a:rPr>
              <a:t>and  </a:t>
            </a:r>
            <a:r>
              <a:rPr spc="-40" dirty="0">
                <a:latin typeface="Arial"/>
                <a:cs typeface="Arial"/>
              </a:rPr>
              <a:t>analytical </a:t>
            </a:r>
            <a:r>
              <a:rPr spc="-75" dirty="0">
                <a:latin typeface="Arial"/>
                <a:cs typeface="Arial"/>
              </a:rPr>
              <a:t>aspects </a:t>
            </a:r>
            <a:r>
              <a:rPr spc="-5" dirty="0">
                <a:latin typeface="Arial"/>
                <a:cs typeface="Arial"/>
              </a:rPr>
              <a:t>of</a:t>
            </a:r>
            <a:r>
              <a:rPr spc="-80" dirty="0">
                <a:latin typeface="Arial"/>
                <a:cs typeface="Arial"/>
              </a:rPr>
              <a:t> </a:t>
            </a:r>
            <a:r>
              <a:rPr spc="-125" dirty="0">
                <a:latin typeface="Arial"/>
                <a:cs typeface="Arial"/>
              </a:rPr>
              <a:t>CRM.</a:t>
            </a:r>
            <a:endParaRPr>
              <a:latin typeface="Arial"/>
              <a:cs typeface="Arial"/>
            </a:endParaRPr>
          </a:p>
        </p:txBody>
      </p:sp>
      <p:sp>
        <p:nvSpPr>
          <p:cNvPr id="4" name="object 4"/>
          <p:cNvSpPr txBox="1">
            <a:spLocks noGrp="1"/>
          </p:cNvSpPr>
          <p:nvPr>
            <p:ph type="title"/>
          </p:nvPr>
        </p:nvSpPr>
        <p:spPr>
          <a:xfrm>
            <a:off x="1220977" y="474980"/>
            <a:ext cx="6701790" cy="452755"/>
          </a:xfrm>
          <a:prstGeom prst="rect">
            <a:avLst/>
          </a:prstGeom>
        </p:spPr>
        <p:txBody>
          <a:bodyPr vert="horz" wrap="square" lIns="0" tIns="12700" rIns="0" bIns="0" rtlCol="0">
            <a:spAutoFit/>
          </a:bodyPr>
          <a:lstStyle/>
          <a:p>
            <a:pPr marL="12700">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2209800"/>
            <a:ext cx="8366634" cy="320414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59740" y="5502655"/>
            <a:ext cx="8164195" cy="1120820"/>
          </a:xfrm>
          <a:prstGeom prst="rect">
            <a:avLst/>
          </a:prstGeom>
        </p:spPr>
        <p:txBody>
          <a:bodyPr vert="horz" wrap="square" lIns="0" tIns="12700" rIns="0" bIns="0" rtlCol="0">
            <a:spAutoFit/>
          </a:bodyPr>
          <a:lstStyle/>
          <a:p>
            <a:pPr marL="12700" marR="5080" algn="just">
              <a:lnSpc>
                <a:spcPct val="100000"/>
              </a:lnSpc>
              <a:spcBef>
                <a:spcPts val="100"/>
              </a:spcBef>
            </a:pPr>
            <a:r>
              <a:rPr spc="-90" dirty="0">
                <a:latin typeface="Arial"/>
                <a:cs typeface="Arial"/>
              </a:rPr>
              <a:t>This </a:t>
            </a:r>
            <a:r>
              <a:rPr spc="-85" dirty="0">
                <a:latin typeface="Arial"/>
                <a:cs typeface="Arial"/>
              </a:rPr>
              <a:t>process </a:t>
            </a:r>
            <a:r>
              <a:rPr spc="-65" dirty="0">
                <a:latin typeface="Arial"/>
                <a:cs typeface="Arial"/>
              </a:rPr>
              <a:t>map </a:t>
            </a:r>
            <a:r>
              <a:rPr spc="-80" dirty="0">
                <a:latin typeface="Arial"/>
                <a:cs typeface="Arial"/>
              </a:rPr>
              <a:t>shows </a:t>
            </a:r>
            <a:r>
              <a:rPr spc="-35" dirty="0">
                <a:latin typeface="Arial"/>
                <a:cs typeface="Arial"/>
              </a:rPr>
              <a:t>how </a:t>
            </a:r>
            <a:r>
              <a:rPr spc="-100" dirty="0">
                <a:latin typeface="Arial"/>
                <a:cs typeface="Arial"/>
              </a:rPr>
              <a:t>a </a:t>
            </a:r>
            <a:r>
              <a:rPr spc="-55" dirty="0">
                <a:latin typeface="Arial"/>
                <a:cs typeface="Arial"/>
              </a:rPr>
              <a:t>best </a:t>
            </a:r>
            <a:r>
              <a:rPr spc="-45" dirty="0">
                <a:latin typeface="Arial"/>
                <a:cs typeface="Arial"/>
              </a:rPr>
              <a:t>practice </a:t>
            </a:r>
            <a:r>
              <a:rPr spc="-10" dirty="0">
                <a:latin typeface="Arial"/>
                <a:cs typeface="Arial"/>
              </a:rPr>
              <a:t>for </a:t>
            </a:r>
            <a:r>
              <a:rPr spc="-30" dirty="0">
                <a:latin typeface="Arial"/>
                <a:cs typeface="Arial"/>
              </a:rPr>
              <a:t>promoting </a:t>
            </a:r>
            <a:r>
              <a:rPr spc="-50" dirty="0">
                <a:latin typeface="Arial"/>
                <a:cs typeface="Arial"/>
              </a:rPr>
              <a:t>customer </a:t>
            </a:r>
            <a:r>
              <a:rPr spc="-30" dirty="0">
                <a:latin typeface="Arial"/>
                <a:cs typeface="Arial"/>
              </a:rPr>
              <a:t>loyalty through </a:t>
            </a:r>
            <a:r>
              <a:rPr spc="-50" dirty="0">
                <a:latin typeface="Arial"/>
                <a:cs typeface="Arial"/>
              </a:rPr>
              <a:t>customer </a:t>
            </a:r>
            <a:r>
              <a:rPr spc="-65" dirty="0">
                <a:latin typeface="Arial"/>
                <a:cs typeface="Arial"/>
              </a:rPr>
              <a:t>service </a:t>
            </a:r>
            <a:r>
              <a:rPr spc="-30" dirty="0">
                <a:latin typeface="Arial"/>
                <a:cs typeface="Arial"/>
              </a:rPr>
              <a:t>would </a:t>
            </a:r>
            <a:r>
              <a:rPr spc="-60" dirty="0">
                <a:latin typeface="Arial"/>
                <a:cs typeface="Arial"/>
              </a:rPr>
              <a:t>be </a:t>
            </a:r>
            <a:r>
              <a:rPr spc="-50" dirty="0">
                <a:latin typeface="Arial"/>
                <a:cs typeface="Arial"/>
              </a:rPr>
              <a:t>modeled  </a:t>
            </a:r>
            <a:r>
              <a:rPr spc="-55" dirty="0">
                <a:latin typeface="Arial"/>
                <a:cs typeface="Arial"/>
              </a:rPr>
              <a:t>by </a:t>
            </a:r>
            <a:r>
              <a:rPr spc="-50" dirty="0">
                <a:latin typeface="Arial"/>
                <a:cs typeface="Arial"/>
              </a:rPr>
              <a:t>customer </a:t>
            </a:r>
            <a:r>
              <a:rPr spc="-35" dirty="0">
                <a:latin typeface="Arial"/>
                <a:cs typeface="Arial"/>
              </a:rPr>
              <a:t>relationship </a:t>
            </a:r>
            <a:r>
              <a:rPr spc="-60" dirty="0">
                <a:latin typeface="Arial"/>
                <a:cs typeface="Arial"/>
              </a:rPr>
              <a:t>management </a:t>
            </a:r>
            <a:r>
              <a:rPr spc="-35" dirty="0">
                <a:latin typeface="Arial"/>
                <a:cs typeface="Arial"/>
              </a:rPr>
              <a:t>software. </a:t>
            </a:r>
            <a:r>
              <a:rPr spc="-95" dirty="0">
                <a:latin typeface="Arial"/>
                <a:cs typeface="Arial"/>
              </a:rPr>
              <a:t>The </a:t>
            </a:r>
            <a:r>
              <a:rPr spc="-155" dirty="0">
                <a:latin typeface="Arial"/>
                <a:cs typeface="Arial"/>
              </a:rPr>
              <a:t>CRM </a:t>
            </a:r>
            <a:r>
              <a:rPr spc="-40" dirty="0">
                <a:latin typeface="Arial"/>
                <a:cs typeface="Arial"/>
              </a:rPr>
              <a:t>software </a:t>
            </a:r>
            <a:r>
              <a:rPr spc="-65" dirty="0">
                <a:latin typeface="Arial"/>
                <a:cs typeface="Arial"/>
              </a:rPr>
              <a:t>helps </a:t>
            </a:r>
            <a:r>
              <a:rPr spc="-30" dirty="0">
                <a:latin typeface="Arial"/>
                <a:cs typeface="Arial"/>
              </a:rPr>
              <a:t>firms </a:t>
            </a:r>
            <a:r>
              <a:rPr spc="-15" dirty="0">
                <a:latin typeface="Arial"/>
                <a:cs typeface="Arial"/>
              </a:rPr>
              <a:t>identify </a:t>
            </a:r>
            <a:r>
              <a:rPr spc="-55" dirty="0">
                <a:latin typeface="Arial"/>
                <a:cs typeface="Arial"/>
              </a:rPr>
              <a:t>high-value </a:t>
            </a:r>
            <a:r>
              <a:rPr spc="-60" dirty="0">
                <a:latin typeface="Arial"/>
                <a:cs typeface="Arial"/>
              </a:rPr>
              <a:t>customers </a:t>
            </a:r>
            <a:r>
              <a:rPr spc="-10" dirty="0">
                <a:latin typeface="Arial"/>
                <a:cs typeface="Arial"/>
              </a:rPr>
              <a:t>for  </a:t>
            </a:r>
            <a:r>
              <a:rPr spc="-30" dirty="0">
                <a:latin typeface="Arial"/>
                <a:cs typeface="Arial"/>
              </a:rPr>
              <a:t>preferential</a:t>
            </a:r>
            <a:r>
              <a:rPr spc="-60" dirty="0">
                <a:latin typeface="Arial"/>
                <a:cs typeface="Arial"/>
              </a:rPr>
              <a:t> </a:t>
            </a:r>
            <a:r>
              <a:rPr spc="-20" dirty="0">
                <a:latin typeface="Arial"/>
                <a:cs typeface="Arial"/>
              </a:rPr>
              <a:t>treatment.</a:t>
            </a:r>
            <a:endParaRPr>
              <a:latin typeface="Arial"/>
              <a:cs typeface="Arial"/>
            </a:endParaRPr>
          </a:p>
        </p:txBody>
      </p:sp>
      <p:sp>
        <p:nvSpPr>
          <p:cNvPr id="5" name="object 5"/>
          <p:cNvSpPr txBox="1">
            <a:spLocks noGrp="1"/>
          </p:cNvSpPr>
          <p:nvPr>
            <p:ph type="title"/>
          </p:nvPr>
        </p:nvSpPr>
        <p:spPr>
          <a:xfrm>
            <a:off x="1220977" y="474980"/>
            <a:ext cx="6701790" cy="452755"/>
          </a:xfrm>
          <a:prstGeom prst="rect">
            <a:avLst/>
          </a:prstGeom>
        </p:spPr>
        <p:txBody>
          <a:bodyPr vert="horz" wrap="square" lIns="0" tIns="12700" rIns="0" bIns="0" rtlCol="0">
            <a:spAutoFit/>
          </a:bodyPr>
          <a:lstStyle/>
          <a:p>
            <a:pPr marL="12700">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
        <p:nvSpPr>
          <p:cNvPr id="6" name="TextBox 5"/>
          <p:cNvSpPr txBox="1"/>
          <p:nvPr/>
        </p:nvSpPr>
        <p:spPr>
          <a:xfrm>
            <a:off x="2209800" y="1447801"/>
            <a:ext cx="5832046" cy="646331"/>
          </a:xfrm>
          <a:prstGeom prst="rect">
            <a:avLst/>
          </a:prstGeom>
          <a:noFill/>
        </p:spPr>
        <p:txBody>
          <a:bodyPr wrap="square" rtlCol="0">
            <a:spAutoFit/>
          </a:bodyPr>
          <a:lstStyle/>
          <a:p>
            <a:r>
              <a:rPr lang="en-IN" b="1" dirty="0" smtClean="0"/>
              <a:t>CUSTOMER LOYALTY MANAGEMENT PROCESS MAP</a:t>
            </a:r>
          </a:p>
          <a:p>
            <a:endParaRPr lang="en-IN" b="1"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463030"/>
            <a:ext cx="8066405" cy="4451985"/>
          </a:xfrm>
          <a:prstGeom prst="rect">
            <a:avLst/>
          </a:prstGeom>
        </p:spPr>
        <p:txBody>
          <a:bodyPr vert="horz" wrap="square" lIns="0" tIns="111760" rIns="0" bIns="0" rtlCol="0">
            <a:spAutoFit/>
          </a:bodyPr>
          <a:lstStyle/>
          <a:p>
            <a:pPr marL="355600" indent="-342900">
              <a:lnSpc>
                <a:spcPct val="100000"/>
              </a:lnSpc>
              <a:spcBef>
                <a:spcPts val="880"/>
              </a:spcBef>
              <a:buFont typeface="Arial"/>
              <a:buChar char="•"/>
              <a:tabLst>
                <a:tab pos="354965" algn="l"/>
                <a:tab pos="355600" algn="l"/>
              </a:tabLst>
            </a:pPr>
            <a:r>
              <a:rPr sz="2000" b="1" spc="-120" dirty="0">
                <a:solidFill>
                  <a:srgbClr val="0D0D0D"/>
                </a:solidFill>
                <a:latin typeface="Arial"/>
                <a:cs typeface="Arial"/>
              </a:rPr>
              <a:t>Operational</a:t>
            </a:r>
            <a:r>
              <a:rPr sz="2000" b="1" spc="-110" dirty="0">
                <a:solidFill>
                  <a:srgbClr val="0D0D0D"/>
                </a:solidFill>
                <a:latin typeface="Arial"/>
                <a:cs typeface="Arial"/>
              </a:rPr>
              <a:t> </a:t>
            </a:r>
            <a:r>
              <a:rPr sz="2000" b="1" spc="-195" dirty="0">
                <a:solidFill>
                  <a:srgbClr val="0D0D0D"/>
                </a:solidFill>
                <a:latin typeface="Arial"/>
                <a:cs typeface="Arial"/>
              </a:rPr>
              <a:t>CRM:</a:t>
            </a:r>
            <a:endParaRPr sz="2000">
              <a:latin typeface="Arial"/>
              <a:cs typeface="Arial"/>
            </a:endParaRPr>
          </a:p>
          <a:p>
            <a:pPr marL="755650" lvl="1" indent="-285750">
              <a:lnSpc>
                <a:spcPct val="100000"/>
              </a:lnSpc>
              <a:spcBef>
                <a:spcPts val="750"/>
              </a:spcBef>
              <a:buFont typeface="Arial"/>
              <a:buChar char="–"/>
              <a:tabLst>
                <a:tab pos="755015" algn="l"/>
                <a:tab pos="755650" algn="l"/>
              </a:tabLst>
            </a:pPr>
            <a:r>
              <a:rPr sz="1900" b="1" spc="-150" dirty="0">
                <a:latin typeface="Arial"/>
                <a:cs typeface="Arial"/>
              </a:rPr>
              <a:t>Customer-facing</a:t>
            </a:r>
            <a:r>
              <a:rPr sz="1900" b="1" spc="-90" dirty="0">
                <a:latin typeface="Arial"/>
                <a:cs typeface="Arial"/>
              </a:rPr>
              <a:t> </a:t>
            </a:r>
            <a:r>
              <a:rPr sz="1900" b="1" spc="-130" dirty="0">
                <a:latin typeface="Arial"/>
                <a:cs typeface="Arial"/>
              </a:rPr>
              <a:t>applications</a:t>
            </a:r>
            <a:endParaRPr sz="1900">
              <a:latin typeface="Arial"/>
              <a:cs typeface="Arial"/>
            </a:endParaRPr>
          </a:p>
          <a:p>
            <a:pPr marL="1155700" marR="60325" lvl="2" indent="-228600">
              <a:lnSpc>
                <a:spcPct val="80000"/>
              </a:lnSpc>
              <a:spcBef>
                <a:spcPts val="800"/>
              </a:spcBef>
              <a:buChar char="•"/>
              <a:tabLst>
                <a:tab pos="1155065" algn="l"/>
                <a:tab pos="1155700" algn="l"/>
              </a:tabLst>
            </a:pPr>
            <a:r>
              <a:rPr sz="1800" spc="-140" dirty="0">
                <a:latin typeface="Arial"/>
                <a:cs typeface="Arial"/>
              </a:rPr>
              <a:t>E.g. </a:t>
            </a:r>
            <a:r>
              <a:rPr sz="1800" spc="-130" dirty="0">
                <a:latin typeface="Arial"/>
                <a:cs typeface="Arial"/>
              </a:rPr>
              <a:t>sales </a:t>
            </a:r>
            <a:r>
              <a:rPr sz="1800" spc="-60" dirty="0">
                <a:latin typeface="Arial"/>
                <a:cs typeface="Arial"/>
              </a:rPr>
              <a:t>force </a:t>
            </a:r>
            <a:r>
              <a:rPr sz="1800" spc="-40" dirty="0">
                <a:latin typeface="Arial"/>
                <a:cs typeface="Arial"/>
              </a:rPr>
              <a:t>automation, </a:t>
            </a:r>
            <a:r>
              <a:rPr sz="1800" spc="-70" dirty="0">
                <a:latin typeface="Arial"/>
                <a:cs typeface="Arial"/>
              </a:rPr>
              <a:t>call </a:t>
            </a:r>
            <a:r>
              <a:rPr sz="1800" spc="-55" dirty="0">
                <a:latin typeface="Arial"/>
                <a:cs typeface="Arial"/>
              </a:rPr>
              <a:t>center </a:t>
            </a:r>
            <a:r>
              <a:rPr sz="1800" spc="-85" dirty="0">
                <a:latin typeface="Arial"/>
                <a:cs typeface="Arial"/>
              </a:rPr>
              <a:t>and </a:t>
            </a:r>
            <a:r>
              <a:rPr sz="1800" spc="-70" dirty="0">
                <a:latin typeface="Arial"/>
                <a:cs typeface="Arial"/>
              </a:rPr>
              <a:t>customer </a:t>
            </a:r>
            <a:r>
              <a:rPr sz="1800" spc="-85" dirty="0">
                <a:latin typeface="Arial"/>
                <a:cs typeface="Arial"/>
              </a:rPr>
              <a:t>service </a:t>
            </a:r>
            <a:r>
              <a:rPr sz="1800" spc="-45" dirty="0">
                <a:latin typeface="Arial"/>
                <a:cs typeface="Arial"/>
              </a:rPr>
              <a:t>support, </a:t>
            </a:r>
            <a:r>
              <a:rPr sz="1800" spc="-85" dirty="0">
                <a:latin typeface="Arial"/>
                <a:cs typeface="Arial"/>
              </a:rPr>
              <a:t>and  </a:t>
            </a:r>
            <a:r>
              <a:rPr sz="1800" spc="-60" dirty="0">
                <a:latin typeface="Arial"/>
                <a:cs typeface="Arial"/>
              </a:rPr>
              <a:t>marketing</a:t>
            </a:r>
            <a:r>
              <a:rPr sz="1800" spc="-95" dirty="0">
                <a:latin typeface="Arial"/>
                <a:cs typeface="Arial"/>
              </a:rPr>
              <a:t> </a:t>
            </a:r>
            <a:r>
              <a:rPr sz="1800" spc="-40" dirty="0">
                <a:latin typeface="Arial"/>
                <a:cs typeface="Arial"/>
              </a:rPr>
              <a:t>automation</a:t>
            </a:r>
            <a:endParaRPr sz="1800">
              <a:latin typeface="Arial"/>
              <a:cs typeface="Arial"/>
            </a:endParaRPr>
          </a:p>
          <a:p>
            <a:pPr marL="355600" indent="-342900">
              <a:lnSpc>
                <a:spcPct val="100000"/>
              </a:lnSpc>
              <a:spcBef>
                <a:spcPts val="715"/>
              </a:spcBef>
              <a:buFont typeface="Arial"/>
              <a:buChar char="•"/>
              <a:tabLst>
                <a:tab pos="354965" algn="l"/>
                <a:tab pos="355600" algn="l"/>
              </a:tabLst>
            </a:pPr>
            <a:r>
              <a:rPr sz="2000" b="1" spc="-130" dirty="0">
                <a:solidFill>
                  <a:srgbClr val="0D0D0D"/>
                </a:solidFill>
                <a:latin typeface="Arial"/>
                <a:cs typeface="Arial"/>
              </a:rPr>
              <a:t>Analytical</a:t>
            </a:r>
            <a:r>
              <a:rPr sz="2000" b="1" spc="-120" dirty="0">
                <a:solidFill>
                  <a:srgbClr val="0D0D0D"/>
                </a:solidFill>
                <a:latin typeface="Arial"/>
                <a:cs typeface="Arial"/>
              </a:rPr>
              <a:t> </a:t>
            </a:r>
            <a:r>
              <a:rPr sz="2000" b="1" spc="-195" dirty="0">
                <a:solidFill>
                  <a:srgbClr val="0D0D0D"/>
                </a:solidFill>
                <a:latin typeface="Arial"/>
                <a:cs typeface="Arial"/>
              </a:rPr>
              <a:t>CRM:</a:t>
            </a:r>
            <a:endParaRPr sz="2000">
              <a:latin typeface="Arial"/>
              <a:cs typeface="Arial"/>
            </a:endParaRPr>
          </a:p>
          <a:p>
            <a:pPr marL="755650" marR="628650" lvl="1" indent="-285750">
              <a:lnSpc>
                <a:spcPct val="80000"/>
              </a:lnSpc>
              <a:spcBef>
                <a:spcPts val="1200"/>
              </a:spcBef>
              <a:buChar char="–"/>
              <a:tabLst>
                <a:tab pos="755015" algn="l"/>
                <a:tab pos="755650" algn="l"/>
              </a:tabLst>
            </a:pPr>
            <a:r>
              <a:rPr sz="1900" spc="-120" dirty="0">
                <a:latin typeface="Arial"/>
                <a:cs typeface="Arial"/>
              </a:rPr>
              <a:t>Analyze </a:t>
            </a:r>
            <a:r>
              <a:rPr sz="1900" spc="-70" dirty="0">
                <a:latin typeface="Arial"/>
                <a:cs typeface="Arial"/>
              </a:rPr>
              <a:t>customer </a:t>
            </a:r>
            <a:r>
              <a:rPr sz="1900" spc="-75" dirty="0">
                <a:latin typeface="Arial"/>
                <a:cs typeface="Arial"/>
              </a:rPr>
              <a:t>data </a:t>
            </a:r>
            <a:r>
              <a:rPr sz="1900" spc="-5" dirty="0">
                <a:latin typeface="Arial"/>
                <a:cs typeface="Arial"/>
              </a:rPr>
              <a:t>output </a:t>
            </a:r>
            <a:r>
              <a:rPr sz="1900" spc="-20" dirty="0">
                <a:latin typeface="Arial"/>
                <a:cs typeface="Arial"/>
              </a:rPr>
              <a:t>from </a:t>
            </a:r>
            <a:r>
              <a:rPr sz="1900" spc="-50" dirty="0">
                <a:latin typeface="Arial"/>
                <a:cs typeface="Arial"/>
              </a:rPr>
              <a:t>operational </a:t>
            </a:r>
            <a:r>
              <a:rPr sz="1900" spc="-225" dirty="0">
                <a:latin typeface="Arial"/>
                <a:cs typeface="Arial"/>
              </a:rPr>
              <a:t>CRM </a:t>
            </a:r>
            <a:r>
              <a:rPr sz="1900" spc="-65" dirty="0">
                <a:latin typeface="Arial"/>
                <a:cs typeface="Arial"/>
              </a:rPr>
              <a:t>applications</a:t>
            </a:r>
            <a:r>
              <a:rPr sz="1900" spc="-280" dirty="0">
                <a:latin typeface="Arial"/>
                <a:cs typeface="Arial"/>
              </a:rPr>
              <a:t> </a:t>
            </a:r>
            <a:r>
              <a:rPr sz="1900" b="1" spc="-70" dirty="0">
                <a:latin typeface="Arial"/>
                <a:cs typeface="Arial"/>
              </a:rPr>
              <a:t>to  </a:t>
            </a:r>
            <a:r>
              <a:rPr sz="1900" b="1" spc="-125" dirty="0">
                <a:latin typeface="Arial"/>
                <a:cs typeface="Arial"/>
              </a:rPr>
              <a:t>provide </a:t>
            </a:r>
            <a:r>
              <a:rPr sz="1900" b="1" spc="-100" dirty="0">
                <a:latin typeface="Arial"/>
                <a:cs typeface="Arial"/>
              </a:rPr>
              <a:t>information </a:t>
            </a:r>
            <a:r>
              <a:rPr sz="1900" b="1" spc="-90" dirty="0">
                <a:latin typeface="Arial"/>
                <a:cs typeface="Arial"/>
              </a:rPr>
              <a:t>for </a:t>
            </a:r>
            <a:r>
              <a:rPr sz="1900" b="1" spc="-135" dirty="0">
                <a:latin typeface="Arial"/>
                <a:cs typeface="Arial"/>
              </a:rPr>
              <a:t>improving </a:t>
            </a:r>
            <a:r>
              <a:rPr sz="1900" b="1" spc="-185" dirty="0">
                <a:latin typeface="Arial"/>
                <a:cs typeface="Arial"/>
              </a:rPr>
              <a:t>business</a:t>
            </a:r>
            <a:r>
              <a:rPr sz="1900" b="1" spc="-25" dirty="0">
                <a:latin typeface="Arial"/>
                <a:cs typeface="Arial"/>
              </a:rPr>
              <a:t> </a:t>
            </a:r>
            <a:r>
              <a:rPr sz="1900" b="1" spc="-114" dirty="0">
                <a:latin typeface="Arial"/>
                <a:cs typeface="Arial"/>
              </a:rPr>
              <a:t>performance.</a:t>
            </a:r>
            <a:endParaRPr sz="1900">
              <a:latin typeface="Arial"/>
              <a:cs typeface="Arial"/>
            </a:endParaRPr>
          </a:p>
          <a:p>
            <a:pPr marL="755650" marR="213995" lvl="1" indent="-285750">
              <a:lnSpc>
                <a:spcPts val="1830"/>
              </a:lnSpc>
              <a:spcBef>
                <a:spcPts val="985"/>
              </a:spcBef>
              <a:buFont typeface="Arial"/>
              <a:buChar char="–"/>
              <a:tabLst>
                <a:tab pos="755015" algn="l"/>
                <a:tab pos="755650" algn="l"/>
              </a:tabLst>
            </a:pPr>
            <a:r>
              <a:rPr sz="1900" b="1" spc="-195" dirty="0">
                <a:latin typeface="Arial"/>
                <a:cs typeface="Arial"/>
              </a:rPr>
              <a:t>Based </a:t>
            </a:r>
            <a:r>
              <a:rPr sz="1900" b="1" spc="-140" dirty="0">
                <a:latin typeface="Arial"/>
                <a:cs typeface="Arial"/>
              </a:rPr>
              <a:t>on </a:t>
            </a:r>
            <a:r>
              <a:rPr sz="1900" b="1" spc="-100" dirty="0">
                <a:latin typeface="Arial"/>
                <a:cs typeface="Arial"/>
              </a:rPr>
              <a:t>data </a:t>
            </a:r>
            <a:r>
              <a:rPr sz="1900" b="1" spc="-155" dirty="0">
                <a:latin typeface="Arial"/>
                <a:cs typeface="Arial"/>
              </a:rPr>
              <a:t>warehouses </a:t>
            </a:r>
            <a:r>
              <a:rPr sz="1900" b="1" spc="-114" dirty="0">
                <a:latin typeface="Arial"/>
                <a:cs typeface="Arial"/>
              </a:rPr>
              <a:t>populated </a:t>
            </a:r>
            <a:r>
              <a:rPr sz="1900" b="1" spc="-160" dirty="0">
                <a:latin typeface="Arial"/>
                <a:cs typeface="Arial"/>
              </a:rPr>
              <a:t>by </a:t>
            </a:r>
            <a:r>
              <a:rPr sz="1900" b="1" spc="-105" dirty="0">
                <a:latin typeface="Arial"/>
                <a:cs typeface="Arial"/>
              </a:rPr>
              <a:t>operational </a:t>
            </a:r>
            <a:r>
              <a:rPr sz="1900" b="1" spc="-200" dirty="0">
                <a:latin typeface="Arial"/>
                <a:cs typeface="Arial"/>
              </a:rPr>
              <a:t>CRM systems </a:t>
            </a:r>
            <a:r>
              <a:rPr sz="1900" b="1" spc="-135" dirty="0">
                <a:latin typeface="Arial"/>
                <a:cs typeface="Arial"/>
              </a:rPr>
              <a:t>and  </a:t>
            </a:r>
            <a:r>
              <a:rPr sz="1900" b="1" spc="-150" dirty="0">
                <a:latin typeface="Arial"/>
                <a:cs typeface="Arial"/>
              </a:rPr>
              <a:t>customer </a:t>
            </a:r>
            <a:r>
              <a:rPr sz="1900" b="1" spc="-135" dirty="0">
                <a:latin typeface="Arial"/>
                <a:cs typeface="Arial"/>
              </a:rPr>
              <a:t>touch</a:t>
            </a:r>
            <a:r>
              <a:rPr sz="1900" b="1" spc="-20" dirty="0">
                <a:latin typeface="Arial"/>
                <a:cs typeface="Arial"/>
              </a:rPr>
              <a:t> </a:t>
            </a:r>
            <a:r>
              <a:rPr sz="1900" b="1" spc="-130" dirty="0">
                <a:latin typeface="Arial"/>
                <a:cs typeface="Arial"/>
              </a:rPr>
              <a:t>points</a:t>
            </a:r>
            <a:endParaRPr sz="1900">
              <a:latin typeface="Arial"/>
              <a:cs typeface="Arial"/>
            </a:endParaRPr>
          </a:p>
          <a:p>
            <a:pPr marL="1155700" marR="5080" lvl="2" indent="-228600">
              <a:lnSpc>
                <a:spcPct val="80000"/>
              </a:lnSpc>
              <a:spcBef>
                <a:spcPts val="810"/>
              </a:spcBef>
              <a:buChar char="•"/>
              <a:tabLst>
                <a:tab pos="1155065" algn="l"/>
                <a:tab pos="1155700" algn="l"/>
              </a:tabLst>
            </a:pPr>
            <a:r>
              <a:rPr sz="1800" spc="-160" dirty="0">
                <a:latin typeface="Arial"/>
                <a:cs typeface="Arial"/>
              </a:rPr>
              <a:t>Such </a:t>
            </a:r>
            <a:r>
              <a:rPr sz="1800" spc="-75" dirty="0">
                <a:latin typeface="Arial"/>
                <a:cs typeface="Arial"/>
              </a:rPr>
              <a:t>data </a:t>
            </a:r>
            <a:r>
              <a:rPr sz="1800" spc="-80" dirty="0">
                <a:latin typeface="Arial"/>
                <a:cs typeface="Arial"/>
              </a:rPr>
              <a:t>are </a:t>
            </a:r>
            <a:r>
              <a:rPr sz="1800" spc="-105" dirty="0">
                <a:latin typeface="Arial"/>
                <a:cs typeface="Arial"/>
              </a:rPr>
              <a:t>analyzed </a:t>
            </a:r>
            <a:r>
              <a:rPr sz="1800" spc="10" dirty="0">
                <a:latin typeface="Arial"/>
                <a:cs typeface="Arial"/>
              </a:rPr>
              <a:t>to </a:t>
            </a:r>
            <a:r>
              <a:rPr sz="1800" spc="-20" dirty="0">
                <a:latin typeface="Arial"/>
                <a:cs typeface="Arial"/>
              </a:rPr>
              <a:t>identify </a:t>
            </a:r>
            <a:r>
              <a:rPr sz="1800" spc="-70" dirty="0">
                <a:latin typeface="Arial"/>
                <a:cs typeface="Arial"/>
              </a:rPr>
              <a:t>buying </a:t>
            </a:r>
            <a:r>
              <a:rPr sz="1800" spc="-50" dirty="0">
                <a:latin typeface="Arial"/>
                <a:cs typeface="Arial"/>
              </a:rPr>
              <a:t>patterns, </a:t>
            </a:r>
            <a:r>
              <a:rPr sz="1800" spc="10" dirty="0">
                <a:latin typeface="Arial"/>
                <a:cs typeface="Arial"/>
              </a:rPr>
              <a:t>to </a:t>
            </a:r>
            <a:r>
              <a:rPr sz="1800" spc="-75" dirty="0">
                <a:latin typeface="Arial"/>
                <a:cs typeface="Arial"/>
              </a:rPr>
              <a:t>create </a:t>
            </a:r>
            <a:r>
              <a:rPr sz="1800" spc="-105" dirty="0">
                <a:latin typeface="Arial"/>
                <a:cs typeface="Arial"/>
              </a:rPr>
              <a:t>segments </a:t>
            </a:r>
            <a:r>
              <a:rPr sz="1800" spc="-10" dirty="0">
                <a:latin typeface="Arial"/>
                <a:cs typeface="Arial"/>
              </a:rPr>
              <a:t>for  </a:t>
            </a:r>
            <a:r>
              <a:rPr sz="1800" spc="-55" dirty="0">
                <a:latin typeface="Arial"/>
                <a:cs typeface="Arial"/>
              </a:rPr>
              <a:t>targeted </a:t>
            </a:r>
            <a:r>
              <a:rPr sz="1800" spc="-60" dirty="0">
                <a:latin typeface="Arial"/>
                <a:cs typeface="Arial"/>
              </a:rPr>
              <a:t>marketing, </a:t>
            </a:r>
            <a:r>
              <a:rPr sz="1800" spc="-85" dirty="0">
                <a:latin typeface="Arial"/>
                <a:cs typeface="Arial"/>
              </a:rPr>
              <a:t>and </a:t>
            </a:r>
            <a:r>
              <a:rPr sz="1800" spc="10" dirty="0">
                <a:latin typeface="Arial"/>
                <a:cs typeface="Arial"/>
              </a:rPr>
              <a:t>to </a:t>
            </a:r>
            <a:r>
              <a:rPr sz="1800" spc="-25" dirty="0">
                <a:latin typeface="Arial"/>
                <a:cs typeface="Arial"/>
              </a:rPr>
              <a:t>pinpoint </a:t>
            </a:r>
            <a:r>
              <a:rPr sz="1800" spc="-30" dirty="0">
                <a:latin typeface="Arial"/>
                <a:cs typeface="Arial"/>
              </a:rPr>
              <a:t>profitable </a:t>
            </a:r>
            <a:r>
              <a:rPr sz="1800" spc="-85" dirty="0">
                <a:latin typeface="Arial"/>
                <a:cs typeface="Arial"/>
              </a:rPr>
              <a:t>and </a:t>
            </a:r>
            <a:r>
              <a:rPr sz="1800" spc="-35" dirty="0">
                <a:latin typeface="Arial"/>
                <a:cs typeface="Arial"/>
              </a:rPr>
              <a:t>unprofitable</a:t>
            </a:r>
            <a:r>
              <a:rPr sz="1800" spc="-335" dirty="0">
                <a:latin typeface="Arial"/>
                <a:cs typeface="Arial"/>
              </a:rPr>
              <a:t> </a:t>
            </a:r>
            <a:r>
              <a:rPr sz="1800" spc="-85" dirty="0">
                <a:latin typeface="Arial"/>
                <a:cs typeface="Arial"/>
              </a:rPr>
              <a:t>customers</a:t>
            </a:r>
            <a:endParaRPr sz="1800">
              <a:latin typeface="Arial"/>
              <a:cs typeface="Arial"/>
            </a:endParaRPr>
          </a:p>
          <a:p>
            <a:pPr marL="1155700" marR="52069" lvl="2" indent="-228600">
              <a:lnSpc>
                <a:spcPct val="80000"/>
              </a:lnSpc>
              <a:spcBef>
                <a:spcPts val="600"/>
              </a:spcBef>
              <a:buFont typeface="Arial"/>
              <a:buChar char="•"/>
              <a:tabLst>
                <a:tab pos="1155065" algn="l"/>
                <a:tab pos="1155700" algn="l"/>
              </a:tabLst>
            </a:pPr>
            <a:r>
              <a:rPr sz="1800" b="1" spc="-155" dirty="0">
                <a:latin typeface="Arial"/>
                <a:cs typeface="Arial"/>
              </a:rPr>
              <a:t>Customer </a:t>
            </a:r>
            <a:r>
              <a:rPr sz="1800" b="1" spc="-75" dirty="0">
                <a:latin typeface="Arial"/>
                <a:cs typeface="Arial"/>
              </a:rPr>
              <a:t>lifetime </a:t>
            </a:r>
            <a:r>
              <a:rPr sz="1800" b="1" spc="-120" dirty="0">
                <a:latin typeface="Arial"/>
                <a:cs typeface="Arial"/>
              </a:rPr>
              <a:t>value </a:t>
            </a:r>
            <a:r>
              <a:rPr sz="1800" b="1" spc="-195" dirty="0">
                <a:latin typeface="Arial"/>
                <a:cs typeface="Arial"/>
              </a:rPr>
              <a:t>(CLTV): </a:t>
            </a:r>
            <a:r>
              <a:rPr sz="1800" spc="-20" dirty="0">
                <a:latin typeface="Arial"/>
                <a:cs typeface="Arial"/>
              </a:rPr>
              <a:t>the </a:t>
            </a:r>
            <a:r>
              <a:rPr sz="1800" spc="-45" dirty="0">
                <a:latin typeface="Arial"/>
                <a:cs typeface="Arial"/>
              </a:rPr>
              <a:t>relationship </a:t>
            </a:r>
            <a:r>
              <a:rPr sz="1800" spc="-55" dirty="0">
                <a:latin typeface="Arial"/>
                <a:cs typeface="Arial"/>
              </a:rPr>
              <a:t>between </a:t>
            </a:r>
            <a:r>
              <a:rPr sz="1800" spc="-20" dirty="0">
                <a:latin typeface="Arial"/>
                <a:cs typeface="Arial"/>
              </a:rPr>
              <a:t>the </a:t>
            </a:r>
            <a:r>
              <a:rPr sz="1800" spc="-80" dirty="0">
                <a:latin typeface="Arial"/>
                <a:cs typeface="Arial"/>
              </a:rPr>
              <a:t>revenue  </a:t>
            </a:r>
            <a:r>
              <a:rPr sz="1800" spc="-70" dirty="0">
                <a:latin typeface="Arial"/>
                <a:cs typeface="Arial"/>
              </a:rPr>
              <a:t>produced </a:t>
            </a:r>
            <a:r>
              <a:rPr sz="1800" spc="-80" dirty="0">
                <a:latin typeface="Arial"/>
                <a:cs typeface="Arial"/>
              </a:rPr>
              <a:t>by </a:t>
            </a:r>
            <a:r>
              <a:rPr sz="1800" spc="-140" dirty="0">
                <a:latin typeface="Arial"/>
                <a:cs typeface="Arial"/>
              </a:rPr>
              <a:t>a </a:t>
            </a:r>
            <a:r>
              <a:rPr sz="1800" spc="-75" dirty="0">
                <a:latin typeface="Arial"/>
                <a:cs typeface="Arial"/>
              </a:rPr>
              <a:t>specific </a:t>
            </a:r>
            <a:r>
              <a:rPr sz="1800" spc="-85" dirty="0">
                <a:latin typeface="Arial"/>
                <a:cs typeface="Arial"/>
              </a:rPr>
              <a:t>customer, </a:t>
            </a:r>
            <a:r>
              <a:rPr sz="1800" spc="-20" dirty="0">
                <a:latin typeface="Arial"/>
                <a:cs typeface="Arial"/>
              </a:rPr>
              <a:t>the </a:t>
            </a:r>
            <a:r>
              <a:rPr sz="1800" spc="-130" dirty="0">
                <a:latin typeface="Arial"/>
                <a:cs typeface="Arial"/>
              </a:rPr>
              <a:t>expenses </a:t>
            </a:r>
            <a:r>
              <a:rPr sz="1800" spc="-45" dirty="0">
                <a:latin typeface="Arial"/>
                <a:cs typeface="Arial"/>
              </a:rPr>
              <a:t>incurred </a:t>
            </a:r>
            <a:r>
              <a:rPr sz="1800" spc="-25" dirty="0">
                <a:latin typeface="Arial"/>
                <a:cs typeface="Arial"/>
              </a:rPr>
              <a:t>in </a:t>
            </a:r>
            <a:r>
              <a:rPr sz="1800" spc="-65" dirty="0">
                <a:latin typeface="Arial"/>
                <a:cs typeface="Arial"/>
              </a:rPr>
              <a:t>acquiring </a:t>
            </a:r>
            <a:r>
              <a:rPr sz="1800" spc="-85" dirty="0">
                <a:latin typeface="Arial"/>
                <a:cs typeface="Arial"/>
              </a:rPr>
              <a:t>and  </a:t>
            </a:r>
            <a:r>
              <a:rPr sz="1800" spc="-80" dirty="0">
                <a:latin typeface="Arial"/>
                <a:cs typeface="Arial"/>
              </a:rPr>
              <a:t>servicing</a:t>
            </a:r>
            <a:r>
              <a:rPr sz="1800" spc="-95" dirty="0">
                <a:latin typeface="Arial"/>
                <a:cs typeface="Arial"/>
              </a:rPr>
              <a:t> </a:t>
            </a:r>
            <a:r>
              <a:rPr sz="1800" spc="-5" dirty="0">
                <a:latin typeface="Arial"/>
                <a:cs typeface="Arial"/>
              </a:rPr>
              <a:t>that</a:t>
            </a:r>
            <a:r>
              <a:rPr sz="1800" spc="-95" dirty="0">
                <a:latin typeface="Arial"/>
                <a:cs typeface="Arial"/>
              </a:rPr>
              <a:t> </a:t>
            </a:r>
            <a:r>
              <a:rPr sz="1800" spc="-85" dirty="0">
                <a:latin typeface="Arial"/>
                <a:cs typeface="Arial"/>
              </a:rPr>
              <a:t>customer, and</a:t>
            </a:r>
            <a:r>
              <a:rPr sz="1800" spc="-80" dirty="0">
                <a:latin typeface="Arial"/>
                <a:cs typeface="Arial"/>
              </a:rPr>
              <a:t> </a:t>
            </a:r>
            <a:r>
              <a:rPr sz="1800" spc="-20" dirty="0">
                <a:latin typeface="Arial"/>
                <a:cs typeface="Arial"/>
              </a:rPr>
              <a:t>the</a:t>
            </a:r>
            <a:r>
              <a:rPr sz="1800" spc="-85" dirty="0">
                <a:latin typeface="Arial"/>
                <a:cs typeface="Arial"/>
              </a:rPr>
              <a:t> expected</a:t>
            </a:r>
            <a:r>
              <a:rPr sz="1800" spc="-65" dirty="0">
                <a:latin typeface="Arial"/>
                <a:cs typeface="Arial"/>
              </a:rPr>
              <a:t> </a:t>
            </a:r>
            <a:r>
              <a:rPr sz="1800" spc="-20" dirty="0">
                <a:latin typeface="Arial"/>
                <a:cs typeface="Arial"/>
              </a:rPr>
              <a:t>life</a:t>
            </a:r>
            <a:r>
              <a:rPr sz="1800" spc="-95" dirty="0">
                <a:latin typeface="Arial"/>
                <a:cs typeface="Arial"/>
              </a:rPr>
              <a:t> </a:t>
            </a:r>
            <a:r>
              <a:rPr sz="1800" spc="-5" dirty="0">
                <a:latin typeface="Arial"/>
                <a:cs typeface="Arial"/>
              </a:rPr>
              <a:t>of</a:t>
            </a:r>
            <a:r>
              <a:rPr sz="1800" spc="-85" dirty="0">
                <a:latin typeface="Arial"/>
                <a:cs typeface="Arial"/>
              </a:rPr>
              <a:t> </a:t>
            </a:r>
            <a:r>
              <a:rPr sz="1800" spc="-20" dirty="0">
                <a:latin typeface="Arial"/>
                <a:cs typeface="Arial"/>
              </a:rPr>
              <a:t>the</a:t>
            </a:r>
            <a:r>
              <a:rPr sz="1800" spc="-80" dirty="0">
                <a:latin typeface="Arial"/>
                <a:cs typeface="Arial"/>
              </a:rPr>
              <a:t> </a:t>
            </a:r>
            <a:r>
              <a:rPr sz="1800" spc="-45" dirty="0">
                <a:latin typeface="Arial"/>
                <a:cs typeface="Arial"/>
              </a:rPr>
              <a:t>relationship</a:t>
            </a:r>
            <a:r>
              <a:rPr sz="1800" spc="-85" dirty="0">
                <a:latin typeface="Arial"/>
                <a:cs typeface="Arial"/>
              </a:rPr>
              <a:t> </a:t>
            </a:r>
            <a:r>
              <a:rPr sz="1800" spc="-55" dirty="0">
                <a:latin typeface="Arial"/>
                <a:cs typeface="Arial"/>
              </a:rPr>
              <a:t>between  </a:t>
            </a:r>
            <a:r>
              <a:rPr sz="1800" spc="-20" dirty="0">
                <a:latin typeface="Arial"/>
                <a:cs typeface="Arial"/>
              </a:rPr>
              <a:t>the </a:t>
            </a:r>
            <a:r>
              <a:rPr sz="1800" spc="-70" dirty="0">
                <a:latin typeface="Arial"/>
                <a:cs typeface="Arial"/>
              </a:rPr>
              <a:t>customer </a:t>
            </a:r>
            <a:r>
              <a:rPr sz="1800" spc="-85" dirty="0">
                <a:latin typeface="Arial"/>
                <a:cs typeface="Arial"/>
              </a:rPr>
              <a:t>and </a:t>
            </a:r>
            <a:r>
              <a:rPr sz="1800" spc="-20" dirty="0">
                <a:latin typeface="Arial"/>
                <a:cs typeface="Arial"/>
              </a:rPr>
              <a:t>the</a:t>
            </a:r>
            <a:r>
              <a:rPr sz="1800" spc="-175" dirty="0">
                <a:latin typeface="Arial"/>
                <a:cs typeface="Arial"/>
              </a:rPr>
              <a:t> </a:t>
            </a:r>
            <a:r>
              <a:rPr sz="1800" spc="-105" dirty="0">
                <a:latin typeface="Arial"/>
                <a:cs typeface="Arial"/>
              </a:rPr>
              <a:t>company.</a:t>
            </a:r>
            <a:endParaRPr sz="1800">
              <a:latin typeface="Arial"/>
              <a:cs typeface="Arial"/>
            </a:endParaRPr>
          </a:p>
        </p:txBody>
      </p:sp>
      <p:sp>
        <p:nvSpPr>
          <p:cNvPr id="3" name="object 3"/>
          <p:cNvSpPr txBox="1">
            <a:spLocks noGrp="1"/>
          </p:cNvSpPr>
          <p:nvPr>
            <p:ph type="title"/>
          </p:nvPr>
        </p:nvSpPr>
        <p:spPr>
          <a:xfrm>
            <a:off x="1220977" y="474980"/>
            <a:ext cx="6701790" cy="452755"/>
          </a:xfrm>
          <a:prstGeom prst="rect">
            <a:avLst/>
          </a:prstGeom>
        </p:spPr>
        <p:txBody>
          <a:bodyPr vert="horz" wrap="square" lIns="0" tIns="12700" rIns="0" bIns="0" rtlCol="0">
            <a:spAutoFit/>
          </a:bodyPr>
          <a:lstStyle/>
          <a:p>
            <a:pPr marL="12700">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453440"/>
            <a:ext cx="7795259" cy="4702569"/>
          </a:xfrm>
          <a:prstGeom prst="rect">
            <a:avLst/>
          </a:prstGeom>
        </p:spPr>
        <p:txBody>
          <a:bodyPr vert="horz" wrap="square" lIns="0" tIns="92710" rIns="0" bIns="0" rtlCol="0">
            <a:spAutoFit/>
          </a:bodyPr>
          <a:lstStyle/>
          <a:p>
            <a:pPr marL="355600" indent="-342900">
              <a:lnSpc>
                <a:spcPct val="100000"/>
              </a:lnSpc>
              <a:spcBef>
                <a:spcPts val="730"/>
              </a:spcBef>
              <a:buFont typeface="Arial"/>
              <a:buChar char="•"/>
              <a:tabLst>
                <a:tab pos="354965" algn="l"/>
                <a:tab pos="355600" algn="l"/>
              </a:tabLst>
            </a:pPr>
            <a:r>
              <a:rPr sz="2800" b="1" spc="-305" dirty="0">
                <a:solidFill>
                  <a:srgbClr val="0D0D0D"/>
                </a:solidFill>
                <a:latin typeface="Arial"/>
                <a:cs typeface="Arial"/>
              </a:rPr>
              <a:t>Business </a:t>
            </a:r>
            <a:r>
              <a:rPr sz="2800" b="1" spc="-180" dirty="0">
                <a:solidFill>
                  <a:srgbClr val="0D0D0D"/>
                </a:solidFill>
                <a:latin typeface="Arial"/>
                <a:cs typeface="Arial"/>
              </a:rPr>
              <a:t>value </a:t>
            </a:r>
            <a:r>
              <a:rPr sz="2800" b="1" spc="-125" dirty="0">
                <a:solidFill>
                  <a:srgbClr val="0D0D0D"/>
                </a:solidFill>
                <a:latin typeface="Arial"/>
                <a:cs typeface="Arial"/>
              </a:rPr>
              <a:t>of</a:t>
            </a:r>
            <a:r>
              <a:rPr sz="2800" b="1" spc="-445" dirty="0">
                <a:solidFill>
                  <a:srgbClr val="0D0D0D"/>
                </a:solidFill>
                <a:latin typeface="Arial"/>
                <a:cs typeface="Arial"/>
              </a:rPr>
              <a:t> </a:t>
            </a:r>
            <a:r>
              <a:rPr sz="2800" b="1" spc="-295" dirty="0">
                <a:solidFill>
                  <a:srgbClr val="0D0D0D"/>
                </a:solidFill>
                <a:latin typeface="Arial"/>
                <a:cs typeface="Arial"/>
              </a:rPr>
              <a:t>CRM</a:t>
            </a:r>
            <a:endParaRPr sz="2800">
              <a:latin typeface="Arial"/>
              <a:cs typeface="Arial"/>
            </a:endParaRPr>
          </a:p>
          <a:p>
            <a:pPr marL="755650" lvl="1" indent="-285750">
              <a:lnSpc>
                <a:spcPct val="100000"/>
              </a:lnSpc>
              <a:spcBef>
                <a:spcPts val="585"/>
              </a:spcBef>
              <a:buFont typeface="Arial"/>
              <a:buChar char="–"/>
              <a:tabLst>
                <a:tab pos="755650" algn="l"/>
              </a:tabLst>
            </a:pPr>
            <a:r>
              <a:rPr sz="2600" b="1" spc="-200" dirty="0">
                <a:latin typeface="Arial"/>
                <a:cs typeface="Arial"/>
              </a:rPr>
              <a:t>Increased </a:t>
            </a:r>
            <a:r>
              <a:rPr sz="2600" b="1" spc="-204" dirty="0">
                <a:latin typeface="Arial"/>
                <a:cs typeface="Arial"/>
              </a:rPr>
              <a:t>customer</a:t>
            </a:r>
            <a:r>
              <a:rPr sz="2600" b="1" spc="-60" dirty="0">
                <a:latin typeface="Arial"/>
                <a:cs typeface="Arial"/>
              </a:rPr>
              <a:t> </a:t>
            </a:r>
            <a:r>
              <a:rPr sz="2600" b="1" spc="-180" dirty="0">
                <a:latin typeface="Arial"/>
                <a:cs typeface="Arial"/>
              </a:rPr>
              <a:t>satisfaction</a:t>
            </a:r>
            <a:endParaRPr sz="2600">
              <a:latin typeface="Arial"/>
              <a:cs typeface="Arial"/>
            </a:endParaRPr>
          </a:p>
          <a:p>
            <a:pPr marL="755650" lvl="1" indent="-285750">
              <a:lnSpc>
                <a:spcPct val="100000"/>
              </a:lnSpc>
              <a:spcBef>
                <a:spcPts val="380"/>
              </a:spcBef>
              <a:buFont typeface="Arial"/>
              <a:buChar char="–"/>
              <a:tabLst>
                <a:tab pos="755650" algn="l"/>
              </a:tabLst>
            </a:pPr>
            <a:r>
              <a:rPr sz="2600" b="1" spc="-245" dirty="0">
                <a:latin typeface="Arial"/>
                <a:cs typeface="Arial"/>
              </a:rPr>
              <a:t>Reduced </a:t>
            </a:r>
            <a:r>
              <a:rPr sz="2600" b="1" spc="-155" dirty="0">
                <a:latin typeface="Arial"/>
                <a:cs typeface="Arial"/>
              </a:rPr>
              <a:t>direct-marketing</a:t>
            </a:r>
            <a:r>
              <a:rPr sz="2600" b="1" spc="10" dirty="0">
                <a:latin typeface="Arial"/>
                <a:cs typeface="Arial"/>
              </a:rPr>
              <a:t> </a:t>
            </a:r>
            <a:r>
              <a:rPr sz="2600" b="1" spc="-280" dirty="0">
                <a:latin typeface="Arial"/>
                <a:cs typeface="Arial"/>
              </a:rPr>
              <a:t>costs</a:t>
            </a:r>
            <a:endParaRPr sz="2600">
              <a:latin typeface="Arial"/>
              <a:cs typeface="Arial"/>
            </a:endParaRPr>
          </a:p>
          <a:p>
            <a:pPr marL="755650" lvl="1" indent="-285750">
              <a:lnSpc>
                <a:spcPct val="100000"/>
              </a:lnSpc>
              <a:spcBef>
                <a:spcPts val="370"/>
              </a:spcBef>
              <a:buFont typeface="Arial"/>
              <a:buChar char="–"/>
              <a:tabLst>
                <a:tab pos="755650" algn="l"/>
              </a:tabLst>
            </a:pPr>
            <a:r>
              <a:rPr sz="2600" b="1" spc="-90" dirty="0">
                <a:latin typeface="Arial"/>
                <a:cs typeface="Arial"/>
              </a:rPr>
              <a:t>More </a:t>
            </a:r>
            <a:r>
              <a:rPr sz="2600" b="1" spc="-140" dirty="0">
                <a:latin typeface="Arial"/>
                <a:cs typeface="Arial"/>
              </a:rPr>
              <a:t>effective</a:t>
            </a:r>
            <a:r>
              <a:rPr sz="2600" b="1" spc="-155" dirty="0">
                <a:latin typeface="Arial"/>
                <a:cs typeface="Arial"/>
              </a:rPr>
              <a:t> </a:t>
            </a:r>
            <a:r>
              <a:rPr sz="2600" b="1" spc="-170" dirty="0">
                <a:latin typeface="Arial"/>
                <a:cs typeface="Arial"/>
              </a:rPr>
              <a:t>marketing</a:t>
            </a:r>
            <a:endParaRPr sz="2600">
              <a:latin typeface="Arial"/>
              <a:cs typeface="Arial"/>
            </a:endParaRPr>
          </a:p>
          <a:p>
            <a:pPr marL="755650" lvl="1" indent="-285750">
              <a:lnSpc>
                <a:spcPct val="100000"/>
              </a:lnSpc>
              <a:spcBef>
                <a:spcPts val="380"/>
              </a:spcBef>
              <a:buFont typeface="Arial"/>
              <a:buChar char="–"/>
              <a:tabLst>
                <a:tab pos="755650" algn="l"/>
              </a:tabLst>
            </a:pPr>
            <a:r>
              <a:rPr sz="2600" b="1" spc="-204" dirty="0">
                <a:latin typeface="Arial"/>
                <a:cs typeface="Arial"/>
              </a:rPr>
              <a:t>Lower </a:t>
            </a:r>
            <a:r>
              <a:rPr sz="2600" b="1" spc="-280" dirty="0">
                <a:latin typeface="Arial"/>
                <a:cs typeface="Arial"/>
              </a:rPr>
              <a:t>costs </a:t>
            </a:r>
            <a:r>
              <a:rPr sz="2600" b="1" spc="-120" dirty="0">
                <a:latin typeface="Arial"/>
                <a:cs typeface="Arial"/>
              </a:rPr>
              <a:t>for </a:t>
            </a:r>
            <a:r>
              <a:rPr sz="2600" b="1" spc="-204" dirty="0">
                <a:latin typeface="Arial"/>
                <a:cs typeface="Arial"/>
              </a:rPr>
              <a:t>customer</a:t>
            </a:r>
            <a:r>
              <a:rPr sz="2600" b="1" spc="-365" dirty="0">
                <a:latin typeface="Arial"/>
                <a:cs typeface="Arial"/>
              </a:rPr>
              <a:t> </a:t>
            </a:r>
            <a:r>
              <a:rPr sz="2600" b="1" spc="-125" dirty="0">
                <a:latin typeface="Arial"/>
                <a:cs typeface="Arial"/>
              </a:rPr>
              <a:t>acquisition/retention</a:t>
            </a:r>
            <a:endParaRPr sz="2600">
              <a:latin typeface="Arial"/>
              <a:cs typeface="Arial"/>
            </a:endParaRPr>
          </a:p>
          <a:p>
            <a:pPr marL="755650" lvl="1" indent="-285750">
              <a:lnSpc>
                <a:spcPct val="100000"/>
              </a:lnSpc>
              <a:spcBef>
                <a:spcPts val="375"/>
              </a:spcBef>
              <a:buFont typeface="Arial"/>
              <a:buChar char="–"/>
              <a:tabLst>
                <a:tab pos="755650" algn="l"/>
              </a:tabLst>
            </a:pPr>
            <a:r>
              <a:rPr sz="2600" b="1" spc="-200" dirty="0">
                <a:latin typeface="Arial"/>
                <a:cs typeface="Arial"/>
              </a:rPr>
              <a:t>Increased </a:t>
            </a:r>
            <a:r>
              <a:rPr sz="2600" b="1" spc="-245" dirty="0">
                <a:latin typeface="Arial"/>
                <a:cs typeface="Arial"/>
              </a:rPr>
              <a:t>sales</a:t>
            </a:r>
            <a:r>
              <a:rPr sz="2600" b="1" spc="-45" dirty="0">
                <a:latin typeface="Arial"/>
                <a:cs typeface="Arial"/>
              </a:rPr>
              <a:t> </a:t>
            </a:r>
            <a:r>
              <a:rPr sz="2600" b="1" spc="-175" dirty="0">
                <a:latin typeface="Arial"/>
                <a:cs typeface="Arial"/>
              </a:rPr>
              <a:t>revenue</a:t>
            </a:r>
            <a:endParaRPr sz="2600">
              <a:latin typeface="Arial"/>
              <a:cs typeface="Arial"/>
            </a:endParaRPr>
          </a:p>
          <a:p>
            <a:pPr marL="755650" lvl="1" indent="-285750">
              <a:lnSpc>
                <a:spcPct val="100000"/>
              </a:lnSpc>
              <a:spcBef>
                <a:spcPts val="375"/>
              </a:spcBef>
              <a:buFont typeface="Arial"/>
              <a:buChar char="–"/>
              <a:tabLst>
                <a:tab pos="755650" algn="l"/>
              </a:tabLst>
            </a:pPr>
            <a:r>
              <a:rPr sz="2600" b="1" spc="-250" dirty="0">
                <a:latin typeface="Arial"/>
                <a:cs typeface="Arial"/>
              </a:rPr>
              <a:t>Reduce </a:t>
            </a:r>
            <a:r>
              <a:rPr sz="2600" b="1" spc="-210">
                <a:solidFill>
                  <a:srgbClr val="A40020"/>
                </a:solidFill>
                <a:latin typeface="Arial"/>
                <a:cs typeface="Arial"/>
              </a:rPr>
              <a:t>churn</a:t>
            </a:r>
            <a:r>
              <a:rPr sz="2600" b="1" spc="10">
                <a:solidFill>
                  <a:srgbClr val="A40020"/>
                </a:solidFill>
                <a:latin typeface="Arial"/>
                <a:cs typeface="Arial"/>
              </a:rPr>
              <a:t> </a:t>
            </a:r>
            <a:r>
              <a:rPr sz="2600" b="1" spc="-120" smtClean="0">
                <a:solidFill>
                  <a:srgbClr val="A40020"/>
                </a:solidFill>
                <a:latin typeface="Arial"/>
                <a:cs typeface="Arial"/>
              </a:rPr>
              <a:t>rate</a:t>
            </a:r>
            <a:r>
              <a:rPr lang="en-US" sz="2600" b="1" spc="-120" dirty="0" smtClean="0">
                <a:solidFill>
                  <a:srgbClr val="A40020"/>
                </a:solidFill>
                <a:latin typeface="Arial"/>
                <a:cs typeface="Arial"/>
              </a:rPr>
              <a:t> (</a:t>
            </a:r>
            <a:r>
              <a:rPr lang="en-IN" sz="2400" dirty="0" smtClean="0"/>
              <a:t>the annual percentage rate at which customers stop subscribing to a service )</a:t>
            </a:r>
            <a:endParaRPr sz="2600">
              <a:latin typeface="Arial"/>
              <a:cs typeface="Arial"/>
            </a:endParaRPr>
          </a:p>
          <a:p>
            <a:pPr marL="1155700" marR="259715" lvl="2" indent="-228600">
              <a:lnSpc>
                <a:spcPts val="2300"/>
              </a:lnSpc>
              <a:spcBef>
                <a:spcPts val="795"/>
              </a:spcBef>
              <a:buChar char="•"/>
              <a:tabLst>
                <a:tab pos="1155700" algn="l"/>
              </a:tabLst>
            </a:pPr>
            <a:r>
              <a:rPr sz="2400" spc="-90" dirty="0">
                <a:latin typeface="Arial"/>
                <a:cs typeface="Arial"/>
              </a:rPr>
              <a:t>Number </a:t>
            </a:r>
            <a:r>
              <a:rPr sz="2400" spc="-5" dirty="0">
                <a:latin typeface="Arial"/>
                <a:cs typeface="Arial"/>
              </a:rPr>
              <a:t>of </a:t>
            </a:r>
            <a:r>
              <a:rPr sz="2400" spc="-114" dirty="0">
                <a:latin typeface="Arial"/>
                <a:cs typeface="Arial"/>
              </a:rPr>
              <a:t>customers </a:t>
            </a:r>
            <a:r>
              <a:rPr sz="2400" spc="-55" dirty="0">
                <a:latin typeface="Arial"/>
                <a:cs typeface="Arial"/>
              </a:rPr>
              <a:t>who </a:t>
            </a:r>
            <a:r>
              <a:rPr sz="2400" spc="-85" dirty="0">
                <a:latin typeface="Arial"/>
                <a:cs typeface="Arial"/>
              </a:rPr>
              <a:t>stop </a:t>
            </a:r>
            <a:r>
              <a:rPr sz="2400" spc="-125" dirty="0">
                <a:latin typeface="Arial"/>
                <a:cs typeface="Arial"/>
              </a:rPr>
              <a:t>using </a:t>
            </a:r>
            <a:r>
              <a:rPr sz="2400" spc="-20" dirty="0">
                <a:latin typeface="Arial"/>
                <a:cs typeface="Arial"/>
              </a:rPr>
              <a:t>or</a:t>
            </a:r>
            <a:r>
              <a:rPr sz="2400" spc="-475" dirty="0">
                <a:latin typeface="Arial"/>
                <a:cs typeface="Arial"/>
              </a:rPr>
              <a:t> </a:t>
            </a:r>
            <a:r>
              <a:rPr sz="2400" spc="-114" dirty="0">
                <a:latin typeface="Arial"/>
                <a:cs typeface="Arial"/>
              </a:rPr>
              <a:t>purchasing  </a:t>
            </a:r>
            <a:r>
              <a:rPr sz="2400" spc="-80" dirty="0">
                <a:latin typeface="Arial"/>
                <a:cs typeface="Arial"/>
              </a:rPr>
              <a:t>products </a:t>
            </a:r>
            <a:r>
              <a:rPr sz="2400" spc="-20" dirty="0">
                <a:latin typeface="Arial"/>
                <a:cs typeface="Arial"/>
              </a:rPr>
              <a:t>or </a:t>
            </a:r>
            <a:r>
              <a:rPr sz="2400" spc="-135" dirty="0">
                <a:latin typeface="Arial"/>
                <a:cs typeface="Arial"/>
              </a:rPr>
              <a:t>services </a:t>
            </a:r>
            <a:r>
              <a:rPr sz="2400" spc="-25" dirty="0">
                <a:latin typeface="Arial"/>
                <a:cs typeface="Arial"/>
              </a:rPr>
              <a:t>from </a:t>
            </a:r>
            <a:r>
              <a:rPr sz="2400" spc="-190" dirty="0">
                <a:latin typeface="Arial"/>
                <a:cs typeface="Arial"/>
              </a:rPr>
              <a:t>a</a:t>
            </a:r>
            <a:r>
              <a:rPr sz="2400" spc="-395" dirty="0">
                <a:latin typeface="Arial"/>
                <a:cs typeface="Arial"/>
              </a:rPr>
              <a:t> </a:t>
            </a:r>
            <a:r>
              <a:rPr sz="2400" spc="-140" dirty="0">
                <a:latin typeface="Arial"/>
                <a:cs typeface="Arial"/>
              </a:rPr>
              <a:t>company.</a:t>
            </a:r>
            <a:endParaRPr sz="2400">
              <a:latin typeface="Arial"/>
              <a:cs typeface="Arial"/>
            </a:endParaRPr>
          </a:p>
          <a:p>
            <a:pPr marL="1155700" lvl="2" indent="-228600">
              <a:lnSpc>
                <a:spcPct val="100000"/>
              </a:lnSpc>
              <a:spcBef>
                <a:spcPts val="50"/>
              </a:spcBef>
              <a:buChar char="•"/>
              <a:tabLst>
                <a:tab pos="1155700" algn="l"/>
              </a:tabLst>
            </a:pPr>
            <a:r>
              <a:rPr sz="2400" spc="-60" dirty="0">
                <a:latin typeface="Arial"/>
                <a:cs typeface="Arial"/>
              </a:rPr>
              <a:t>Indicator</a:t>
            </a:r>
            <a:r>
              <a:rPr sz="2400" spc="-150" dirty="0">
                <a:latin typeface="Arial"/>
                <a:cs typeface="Arial"/>
              </a:rPr>
              <a:t> </a:t>
            </a:r>
            <a:r>
              <a:rPr sz="2400" spc="-5" dirty="0">
                <a:latin typeface="Arial"/>
                <a:cs typeface="Arial"/>
              </a:rPr>
              <a:t>of</a:t>
            </a:r>
            <a:r>
              <a:rPr sz="2400" spc="-130" dirty="0">
                <a:latin typeface="Arial"/>
                <a:cs typeface="Arial"/>
              </a:rPr>
              <a:t> </a:t>
            </a:r>
            <a:r>
              <a:rPr sz="2400" spc="-45" dirty="0">
                <a:latin typeface="Arial"/>
                <a:cs typeface="Arial"/>
              </a:rPr>
              <a:t>growth</a:t>
            </a:r>
            <a:r>
              <a:rPr sz="2400" spc="-135" dirty="0">
                <a:latin typeface="Arial"/>
                <a:cs typeface="Arial"/>
              </a:rPr>
              <a:t> </a:t>
            </a:r>
            <a:r>
              <a:rPr sz="2400" spc="-20" dirty="0">
                <a:latin typeface="Arial"/>
                <a:cs typeface="Arial"/>
              </a:rPr>
              <a:t>or</a:t>
            </a:r>
            <a:r>
              <a:rPr sz="2400" spc="-145" dirty="0">
                <a:latin typeface="Arial"/>
                <a:cs typeface="Arial"/>
              </a:rPr>
              <a:t> </a:t>
            </a:r>
            <a:r>
              <a:rPr sz="2400" spc="-90" dirty="0">
                <a:latin typeface="Arial"/>
                <a:cs typeface="Arial"/>
              </a:rPr>
              <a:t>decline</a:t>
            </a:r>
            <a:r>
              <a:rPr sz="2400" spc="-130" dirty="0">
                <a:latin typeface="Arial"/>
                <a:cs typeface="Arial"/>
              </a:rPr>
              <a:t> </a:t>
            </a:r>
            <a:r>
              <a:rPr sz="2400" spc="-5" dirty="0">
                <a:latin typeface="Arial"/>
                <a:cs typeface="Arial"/>
              </a:rPr>
              <a:t>of</a:t>
            </a:r>
            <a:r>
              <a:rPr sz="2400" spc="-130" dirty="0">
                <a:latin typeface="Arial"/>
                <a:cs typeface="Arial"/>
              </a:rPr>
              <a:t> </a:t>
            </a:r>
            <a:r>
              <a:rPr sz="2400" spc="-55" dirty="0">
                <a:latin typeface="Arial"/>
                <a:cs typeface="Arial"/>
              </a:rPr>
              <a:t>firm’s</a:t>
            </a:r>
            <a:r>
              <a:rPr sz="2400" spc="-135" dirty="0">
                <a:latin typeface="Arial"/>
                <a:cs typeface="Arial"/>
              </a:rPr>
              <a:t> </a:t>
            </a:r>
            <a:r>
              <a:rPr sz="2400" spc="-90" dirty="0">
                <a:latin typeface="Arial"/>
                <a:cs typeface="Arial"/>
              </a:rPr>
              <a:t>customer</a:t>
            </a:r>
            <a:r>
              <a:rPr sz="2400" spc="-135" dirty="0">
                <a:latin typeface="Arial"/>
                <a:cs typeface="Arial"/>
              </a:rPr>
              <a:t> </a:t>
            </a:r>
            <a:r>
              <a:rPr sz="2400" spc="-175" dirty="0">
                <a:latin typeface="Arial"/>
                <a:cs typeface="Arial"/>
              </a:rPr>
              <a:t>base</a:t>
            </a:r>
            <a:endParaRPr sz="2400">
              <a:latin typeface="Arial"/>
              <a:cs typeface="Arial"/>
            </a:endParaRPr>
          </a:p>
        </p:txBody>
      </p:sp>
      <p:sp>
        <p:nvSpPr>
          <p:cNvPr id="3" name="object 3"/>
          <p:cNvSpPr txBox="1">
            <a:spLocks noGrp="1"/>
          </p:cNvSpPr>
          <p:nvPr>
            <p:ph type="title"/>
          </p:nvPr>
        </p:nvSpPr>
        <p:spPr>
          <a:xfrm>
            <a:off x="1220977" y="474980"/>
            <a:ext cx="6701790" cy="452755"/>
          </a:xfrm>
          <a:prstGeom prst="rect">
            <a:avLst/>
          </a:prstGeom>
        </p:spPr>
        <p:txBody>
          <a:bodyPr vert="horz" wrap="square" lIns="0" tIns="12700" rIns="0" bIns="0" rtlCol="0">
            <a:spAutoFit/>
          </a:bodyPr>
          <a:lstStyle/>
          <a:p>
            <a:pPr marL="12700">
              <a:lnSpc>
                <a:spcPct val="100000"/>
              </a:lnSpc>
              <a:spcBef>
                <a:spcPts val="100"/>
              </a:spcBef>
            </a:pPr>
            <a:r>
              <a:rPr sz="2800" spc="-235" dirty="0"/>
              <a:t>Customer </a:t>
            </a:r>
            <a:r>
              <a:rPr sz="2800" spc="-200" dirty="0"/>
              <a:t>Relationship </a:t>
            </a:r>
            <a:r>
              <a:rPr sz="2800" spc="-160" dirty="0"/>
              <a:t>Management</a:t>
            </a:r>
            <a:r>
              <a:rPr sz="2800" spc="-35" dirty="0"/>
              <a:t> </a:t>
            </a:r>
            <a:r>
              <a:rPr sz="2800" spc="-305" dirty="0"/>
              <a:t>Systems</a:t>
            </a:r>
            <a:endParaRPr sz="280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624</TotalTime>
  <Words>2191</Words>
  <Application>Microsoft Office PowerPoint</Application>
  <PresentationFormat>On-screen Show (4:3)</PresentationFormat>
  <Paragraphs>297</Paragraphs>
  <Slides>94</Slides>
  <Notes>1</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Concourse</vt:lpstr>
      <vt:lpstr>Slide 1</vt:lpstr>
      <vt:lpstr>Slide 2</vt:lpstr>
      <vt:lpstr>Slide 3</vt:lpstr>
      <vt:lpstr>Slide 4</vt:lpstr>
      <vt:lpstr>Slide 5</vt:lpstr>
      <vt:lpstr>A PAYROLL TPS</vt:lpstr>
      <vt:lpstr>Slide 7</vt:lpstr>
      <vt:lpstr>Slide 8</vt:lpstr>
      <vt:lpstr>Slide 9</vt:lpstr>
      <vt:lpstr>Objectives of TPS</vt:lpstr>
      <vt:lpstr>Slide 11</vt:lpstr>
      <vt:lpstr>Slide 12</vt:lpstr>
      <vt:lpstr>MIS</vt:lpstr>
      <vt:lpstr>Characteristics of MIS</vt:lpstr>
      <vt:lpstr>Mmanagement information system</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EXPERT SYSTEM</vt:lpstr>
      <vt:lpstr>Slide 33</vt:lpstr>
      <vt:lpstr>Slide 34</vt:lpstr>
      <vt:lpstr>Slide 35</vt:lpstr>
      <vt:lpstr>Slide 36</vt:lpstr>
      <vt:lpstr>Slide 37</vt:lpstr>
      <vt:lpstr>Slide 38</vt:lpstr>
      <vt:lpstr>Executive Information Systems (EIS)</vt:lpstr>
      <vt:lpstr>Slide 40</vt:lpstr>
      <vt:lpstr>Slide 41</vt:lpstr>
      <vt:lpstr>Executive Information Systems (EIS)</vt:lpstr>
      <vt:lpstr>Slide 43</vt:lpstr>
      <vt:lpstr>Executive Information Systems (EIS)</vt:lpstr>
      <vt:lpstr>Slide 45</vt:lpstr>
      <vt:lpstr>Slide 46</vt:lpstr>
      <vt:lpstr>Slide 47</vt:lpstr>
      <vt:lpstr>Slide 48</vt:lpstr>
      <vt:lpstr>Slide 49</vt:lpstr>
      <vt:lpstr>Slide 50</vt:lpstr>
      <vt:lpstr>Slide 51</vt:lpstr>
      <vt:lpstr>Enterprise Systems Or Enterprise Resource Planning (ERP)</vt:lpstr>
      <vt:lpstr> Enterprise Systems Or Enterprise Resource Planning (ERP)  </vt:lpstr>
      <vt:lpstr>Cont…</vt:lpstr>
      <vt:lpstr>Slide 55</vt:lpstr>
      <vt:lpstr>Slide 56</vt:lpstr>
      <vt:lpstr>Organization: Before &amp; After ERP</vt:lpstr>
      <vt:lpstr>ERP</vt:lpstr>
      <vt:lpstr>ERP Architecture </vt:lpstr>
      <vt:lpstr>ERP Components </vt:lpstr>
      <vt:lpstr>Slide 61</vt:lpstr>
      <vt:lpstr>ERP Components </vt:lpstr>
      <vt:lpstr>ERP Components </vt:lpstr>
      <vt:lpstr>ERP Components </vt:lpstr>
      <vt:lpstr>ERP Components </vt:lpstr>
      <vt:lpstr> Business value of enterprise systems or ERP </vt:lpstr>
      <vt:lpstr> Business value of enterprise systems or ERP </vt:lpstr>
      <vt:lpstr>Potential Benefits of ERP</vt:lpstr>
      <vt:lpstr>Potential Benefits of ERP</vt:lpstr>
      <vt:lpstr>SUPPLY CHAIN MANAGEMENT SYSYTEM</vt:lpstr>
      <vt:lpstr>Supply Chain Management Systems</vt:lpstr>
      <vt:lpstr>Supply Chain Management Systems</vt:lpstr>
      <vt:lpstr>Slide 73</vt:lpstr>
      <vt:lpstr>Supply Chain Management Systems</vt:lpstr>
      <vt:lpstr>Supply Chain Management Systems</vt:lpstr>
      <vt:lpstr>Supply Chain Management Systems</vt:lpstr>
      <vt:lpstr>Supply Chain Management Systems</vt:lpstr>
      <vt:lpstr>Supply Chain Management Systems</vt:lpstr>
      <vt:lpstr>Supply Chain Management Systems</vt:lpstr>
      <vt:lpstr>Slide 80</vt:lpstr>
      <vt:lpstr>Supply Chain Management Systems</vt:lpstr>
      <vt:lpstr>Customer Relationship Management Systems</vt:lpstr>
      <vt:lpstr>Customer Relationship Management Systems</vt:lpstr>
      <vt:lpstr>Customer Relationship Management Systems</vt:lpstr>
      <vt:lpstr>Customer Relationship Management Systems</vt:lpstr>
      <vt:lpstr>Customer Relationship Management Systems</vt:lpstr>
      <vt:lpstr>Customer Relationship Management Systems</vt:lpstr>
      <vt:lpstr>Customer Relationship Management Systems</vt:lpstr>
      <vt:lpstr>Customer Relationship Management Systems</vt:lpstr>
      <vt:lpstr>Customer Relationship Management Systems</vt:lpstr>
      <vt:lpstr>Customer Relationship Management Systems</vt:lpstr>
      <vt:lpstr>Customer Relationship Management Systems</vt:lpstr>
      <vt:lpstr>Customer Relationship Management Systems</vt:lpstr>
      <vt:lpstr>Customer Relationship Management Systems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Parul</dc:creator>
  <cp:lastModifiedBy>parul</cp:lastModifiedBy>
  <cp:revision>64</cp:revision>
  <dcterms:created xsi:type="dcterms:W3CDTF">2006-08-16T00:00:00Z</dcterms:created>
  <dcterms:modified xsi:type="dcterms:W3CDTF">2019-07-30T05:52:22Z</dcterms:modified>
</cp:coreProperties>
</file>